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7"/>
  </p:notesMasterIdLst>
  <p:sldIdLst>
    <p:sldId id="256" r:id="rId2"/>
    <p:sldId id="733" r:id="rId3"/>
    <p:sldId id="735" r:id="rId4"/>
    <p:sldId id="734" r:id="rId5"/>
    <p:sldId id="739" r:id="rId6"/>
    <p:sldId id="736" r:id="rId7"/>
    <p:sldId id="743" r:id="rId8"/>
    <p:sldId id="744" r:id="rId9"/>
    <p:sldId id="740" r:id="rId10"/>
    <p:sldId id="737" r:id="rId11"/>
    <p:sldId id="644" r:id="rId12"/>
    <p:sldId id="671" r:id="rId13"/>
    <p:sldId id="672" r:id="rId14"/>
    <p:sldId id="673" r:id="rId15"/>
    <p:sldId id="674" r:id="rId16"/>
    <p:sldId id="675" r:id="rId17"/>
    <p:sldId id="745" r:id="rId18"/>
    <p:sldId id="756" r:id="rId19"/>
    <p:sldId id="748" r:id="rId20"/>
    <p:sldId id="749" r:id="rId21"/>
    <p:sldId id="753" r:id="rId22"/>
    <p:sldId id="683" r:id="rId23"/>
    <p:sldId id="680" r:id="rId24"/>
    <p:sldId id="686" r:id="rId25"/>
    <p:sldId id="755" r:id="rId26"/>
    <p:sldId id="754" r:id="rId27"/>
    <p:sldId id="689" r:id="rId28"/>
    <p:sldId id="690" r:id="rId29"/>
    <p:sldId id="691" r:id="rId30"/>
    <p:sldId id="692" r:id="rId31"/>
    <p:sldId id="757" r:id="rId32"/>
    <p:sldId id="762" r:id="rId33"/>
    <p:sldId id="763" r:id="rId34"/>
    <p:sldId id="764" r:id="rId35"/>
    <p:sldId id="765" r:id="rId36"/>
    <p:sldId id="766" r:id="rId37"/>
    <p:sldId id="767" r:id="rId38"/>
    <p:sldId id="768" r:id="rId39"/>
    <p:sldId id="769" r:id="rId40"/>
    <p:sldId id="770" r:id="rId41"/>
    <p:sldId id="771" r:id="rId42"/>
    <p:sldId id="772" r:id="rId43"/>
    <p:sldId id="773" r:id="rId44"/>
    <p:sldId id="758" r:id="rId45"/>
    <p:sldId id="262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1"/>
    <p:restoredTop sz="81688"/>
  </p:normalViewPr>
  <p:slideViewPr>
    <p:cSldViewPr snapToGrid="0" snapToObjects="1">
      <p:cViewPr>
        <p:scale>
          <a:sx n="87" d="100"/>
          <a:sy n="87" d="100"/>
        </p:scale>
        <p:origin x="656" y="192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993CA-815C-0045-AA46-9E5D0601B3DB}" type="doc">
      <dgm:prSet loTypeId="urn:microsoft.com/office/officeart/2005/8/layout/radial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B6F879-EC05-D142-A4D7-34D99CE89D2D}">
      <dgm:prSet phldrT="[Text]"/>
      <dgm:spPr/>
      <dgm:t>
        <a:bodyPr/>
        <a:lstStyle/>
        <a:p>
          <a:r>
            <a:rPr lang="zh-CN" altLang="en-US" dirty="0" smtClean="0"/>
            <a:t>行为</a:t>
          </a:r>
          <a:endParaRPr lang="en-US" dirty="0"/>
        </a:p>
      </dgm:t>
    </dgm:pt>
    <dgm:pt modelId="{3EFEF5ED-C2B7-8147-8700-4146922D4997}" type="parTrans" cxnId="{8CB1BC4E-5495-094C-8651-7768DCBD35D6}">
      <dgm:prSet/>
      <dgm:spPr/>
      <dgm:t>
        <a:bodyPr/>
        <a:lstStyle/>
        <a:p>
          <a:endParaRPr lang="en-US"/>
        </a:p>
      </dgm:t>
    </dgm:pt>
    <dgm:pt modelId="{0623E48D-084A-574E-881A-2EDA317DCEAD}" type="sibTrans" cxnId="{8CB1BC4E-5495-094C-8651-7768DCBD35D6}">
      <dgm:prSet/>
      <dgm:spPr/>
      <dgm:t>
        <a:bodyPr/>
        <a:lstStyle/>
        <a:p>
          <a:endParaRPr lang="en-US"/>
        </a:p>
      </dgm:t>
    </dgm:pt>
    <dgm:pt modelId="{798718B0-CCF9-2E41-B892-C4CB564B9155}">
      <dgm:prSet phldrT="[Text]"/>
      <dgm:spPr/>
      <dgm:t>
        <a:bodyPr/>
        <a:lstStyle/>
        <a:p>
          <a:r>
            <a:rPr lang="zh-CN" altLang="en-US" dirty="0" smtClean="0"/>
            <a:t>内容</a:t>
          </a:r>
          <a:endParaRPr lang="en-US" dirty="0"/>
        </a:p>
      </dgm:t>
    </dgm:pt>
    <dgm:pt modelId="{047D0A7D-6295-BD4C-AC03-D6515E359C19}" type="parTrans" cxnId="{6A1ABAAB-0E3B-A94F-A1B1-696E2884529F}">
      <dgm:prSet/>
      <dgm:spPr/>
      <dgm:t>
        <a:bodyPr/>
        <a:lstStyle/>
        <a:p>
          <a:endParaRPr lang="en-US"/>
        </a:p>
      </dgm:t>
    </dgm:pt>
    <dgm:pt modelId="{91D4E164-10E4-9B4B-90E9-F3FD70AD94FB}" type="sibTrans" cxnId="{6A1ABAAB-0E3B-A94F-A1B1-696E2884529F}">
      <dgm:prSet/>
      <dgm:spPr/>
      <dgm:t>
        <a:bodyPr/>
        <a:lstStyle/>
        <a:p>
          <a:endParaRPr lang="en-US"/>
        </a:p>
      </dgm:t>
    </dgm:pt>
    <dgm:pt modelId="{84E25E04-118D-BA46-8AC7-6C519FAA6448}">
      <dgm:prSet phldrT="[Text]"/>
      <dgm:spPr/>
      <dgm:t>
        <a:bodyPr/>
        <a:lstStyle/>
        <a:p>
          <a:r>
            <a:rPr lang="zh-CN" altLang="en-US" dirty="0" smtClean="0"/>
            <a:t>社交</a:t>
          </a:r>
          <a:endParaRPr lang="en-US" dirty="0"/>
        </a:p>
      </dgm:t>
    </dgm:pt>
    <dgm:pt modelId="{9156D09D-58B8-6A4C-81F3-FAF07AE37C42}" type="parTrans" cxnId="{57FAA1A8-F886-0049-9A61-36A6DD55704A}">
      <dgm:prSet/>
      <dgm:spPr/>
      <dgm:t>
        <a:bodyPr/>
        <a:lstStyle/>
        <a:p>
          <a:endParaRPr lang="en-US"/>
        </a:p>
      </dgm:t>
    </dgm:pt>
    <dgm:pt modelId="{06605E43-844A-B045-BBB3-2D5E5B7A3932}" type="sibTrans" cxnId="{57FAA1A8-F886-0049-9A61-36A6DD55704A}">
      <dgm:prSet/>
      <dgm:spPr/>
      <dgm:t>
        <a:bodyPr/>
        <a:lstStyle/>
        <a:p>
          <a:endParaRPr lang="en-US"/>
        </a:p>
      </dgm:t>
    </dgm:pt>
    <dgm:pt modelId="{BE8BF03E-F295-6543-A9ED-6B806831020B}">
      <dgm:prSet phldrT="[Text]"/>
      <dgm:spPr/>
      <dgm:t>
        <a:bodyPr/>
        <a:lstStyle/>
        <a:p>
          <a:r>
            <a:rPr lang="zh-CN" altLang="en-US" dirty="0" smtClean="0"/>
            <a:t>环境</a:t>
          </a:r>
          <a:endParaRPr lang="en-US" dirty="0"/>
        </a:p>
      </dgm:t>
    </dgm:pt>
    <dgm:pt modelId="{5E56C1DC-D2F8-8648-9AF9-E6A736E5854E}" type="parTrans" cxnId="{83E704B3-1129-2F4D-AE67-916AC54A39D3}">
      <dgm:prSet/>
      <dgm:spPr/>
      <dgm:t>
        <a:bodyPr/>
        <a:lstStyle/>
        <a:p>
          <a:endParaRPr lang="en-US"/>
        </a:p>
      </dgm:t>
    </dgm:pt>
    <dgm:pt modelId="{7589F2EE-4983-3B4A-8838-9A6236A88A8E}" type="sibTrans" cxnId="{83E704B3-1129-2F4D-AE67-916AC54A39D3}">
      <dgm:prSet/>
      <dgm:spPr/>
      <dgm:t>
        <a:bodyPr/>
        <a:lstStyle/>
        <a:p>
          <a:endParaRPr lang="en-US"/>
        </a:p>
      </dgm:t>
    </dgm:pt>
    <dgm:pt modelId="{A5B5BF2B-6B8E-D14F-94FF-74E49051AE79}" type="pres">
      <dgm:prSet presAssocID="{34B993CA-815C-0045-AA46-9E5D0601B3D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4BF40B-E581-594B-951E-DB50485318A0}" type="pres">
      <dgm:prSet presAssocID="{26B6F879-EC05-D142-A4D7-34D99CE89D2D}" presName="centerShape" presStyleLbl="node0" presStyleIdx="0" presStyleCnt="1"/>
      <dgm:spPr/>
      <dgm:t>
        <a:bodyPr/>
        <a:lstStyle/>
        <a:p>
          <a:endParaRPr lang="en-US"/>
        </a:p>
      </dgm:t>
    </dgm:pt>
    <dgm:pt modelId="{2C86A54C-85C8-D243-828F-EC8D4318002A}" type="pres">
      <dgm:prSet presAssocID="{798718B0-CCF9-2E41-B892-C4CB564B915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438C1C-CECE-0347-B2C5-0AF5C59EF0B6}" type="pres">
      <dgm:prSet presAssocID="{798718B0-CCF9-2E41-B892-C4CB564B9155}" presName="dummy" presStyleCnt="0"/>
      <dgm:spPr/>
    </dgm:pt>
    <dgm:pt modelId="{82C01C60-E0A7-9747-8ED4-8BC3CF806B7E}" type="pres">
      <dgm:prSet presAssocID="{91D4E164-10E4-9B4B-90E9-F3FD70AD94F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233102C-B7EB-0D42-8F6B-59BF5EED2775}" type="pres">
      <dgm:prSet presAssocID="{84E25E04-118D-BA46-8AC7-6C519FAA64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9F803-D9F0-3142-9077-EAE00A3D1A84}" type="pres">
      <dgm:prSet presAssocID="{84E25E04-118D-BA46-8AC7-6C519FAA6448}" presName="dummy" presStyleCnt="0"/>
      <dgm:spPr/>
    </dgm:pt>
    <dgm:pt modelId="{5AB6E85A-9466-784B-BB00-8C4BCB035879}" type="pres">
      <dgm:prSet presAssocID="{06605E43-844A-B045-BBB3-2D5E5B7A393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59A0E94-1080-374D-9232-200B687CDAB1}" type="pres">
      <dgm:prSet presAssocID="{BE8BF03E-F295-6543-A9ED-6B806831020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F4CCB-6FC8-E445-81F9-83AAF8781A7C}" type="pres">
      <dgm:prSet presAssocID="{BE8BF03E-F295-6543-A9ED-6B806831020B}" presName="dummy" presStyleCnt="0"/>
      <dgm:spPr/>
    </dgm:pt>
    <dgm:pt modelId="{95ABF7D9-6627-6544-8644-C89582CF2A4A}" type="pres">
      <dgm:prSet presAssocID="{7589F2EE-4983-3B4A-8838-9A6236A88A8E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A3E0680E-EB9E-274C-84C5-D3D077F54FFE}" type="presOf" srcId="{26B6F879-EC05-D142-A4D7-34D99CE89D2D}" destId="{624BF40B-E581-594B-951E-DB50485318A0}" srcOrd="0" destOrd="0" presId="urn:microsoft.com/office/officeart/2005/8/layout/radial6"/>
    <dgm:cxn modelId="{6A1ABAAB-0E3B-A94F-A1B1-696E2884529F}" srcId="{26B6F879-EC05-D142-A4D7-34D99CE89D2D}" destId="{798718B0-CCF9-2E41-B892-C4CB564B9155}" srcOrd="0" destOrd="0" parTransId="{047D0A7D-6295-BD4C-AC03-D6515E359C19}" sibTransId="{91D4E164-10E4-9B4B-90E9-F3FD70AD94FB}"/>
    <dgm:cxn modelId="{83E704B3-1129-2F4D-AE67-916AC54A39D3}" srcId="{26B6F879-EC05-D142-A4D7-34D99CE89D2D}" destId="{BE8BF03E-F295-6543-A9ED-6B806831020B}" srcOrd="2" destOrd="0" parTransId="{5E56C1DC-D2F8-8648-9AF9-E6A736E5854E}" sibTransId="{7589F2EE-4983-3B4A-8838-9A6236A88A8E}"/>
    <dgm:cxn modelId="{A8418372-075B-0847-815B-2BCACA3A2BB4}" type="presOf" srcId="{BE8BF03E-F295-6543-A9ED-6B806831020B}" destId="{559A0E94-1080-374D-9232-200B687CDAB1}" srcOrd="0" destOrd="0" presId="urn:microsoft.com/office/officeart/2005/8/layout/radial6"/>
    <dgm:cxn modelId="{C9435541-D6BC-7C4A-88B8-F2EA6C8FCC05}" type="presOf" srcId="{06605E43-844A-B045-BBB3-2D5E5B7A3932}" destId="{5AB6E85A-9466-784B-BB00-8C4BCB035879}" srcOrd="0" destOrd="0" presId="urn:microsoft.com/office/officeart/2005/8/layout/radial6"/>
    <dgm:cxn modelId="{8CB1BC4E-5495-094C-8651-7768DCBD35D6}" srcId="{34B993CA-815C-0045-AA46-9E5D0601B3DB}" destId="{26B6F879-EC05-D142-A4D7-34D99CE89D2D}" srcOrd="0" destOrd="0" parTransId="{3EFEF5ED-C2B7-8147-8700-4146922D4997}" sibTransId="{0623E48D-084A-574E-881A-2EDA317DCEAD}"/>
    <dgm:cxn modelId="{57FAA1A8-F886-0049-9A61-36A6DD55704A}" srcId="{26B6F879-EC05-D142-A4D7-34D99CE89D2D}" destId="{84E25E04-118D-BA46-8AC7-6C519FAA6448}" srcOrd="1" destOrd="0" parTransId="{9156D09D-58B8-6A4C-81F3-FAF07AE37C42}" sibTransId="{06605E43-844A-B045-BBB3-2D5E5B7A3932}"/>
    <dgm:cxn modelId="{425E5D13-AC8F-F643-888D-119B55AE66DE}" type="presOf" srcId="{84E25E04-118D-BA46-8AC7-6C519FAA6448}" destId="{E233102C-B7EB-0D42-8F6B-59BF5EED2775}" srcOrd="0" destOrd="0" presId="urn:microsoft.com/office/officeart/2005/8/layout/radial6"/>
    <dgm:cxn modelId="{5A9192F6-88E4-2D43-9972-E4A6E9584E3C}" type="presOf" srcId="{91D4E164-10E4-9B4B-90E9-F3FD70AD94FB}" destId="{82C01C60-E0A7-9747-8ED4-8BC3CF806B7E}" srcOrd="0" destOrd="0" presId="urn:microsoft.com/office/officeart/2005/8/layout/radial6"/>
    <dgm:cxn modelId="{CE1393B1-4608-2F46-936E-9AC5084D37D7}" type="presOf" srcId="{7589F2EE-4983-3B4A-8838-9A6236A88A8E}" destId="{95ABF7D9-6627-6544-8644-C89582CF2A4A}" srcOrd="0" destOrd="0" presId="urn:microsoft.com/office/officeart/2005/8/layout/radial6"/>
    <dgm:cxn modelId="{10FF24A4-DC5B-1746-8F2C-FBE9396F139A}" type="presOf" srcId="{34B993CA-815C-0045-AA46-9E5D0601B3DB}" destId="{A5B5BF2B-6B8E-D14F-94FF-74E49051AE79}" srcOrd="0" destOrd="0" presId="urn:microsoft.com/office/officeart/2005/8/layout/radial6"/>
    <dgm:cxn modelId="{279CB9B6-50E8-1F46-84F9-2A591162E3F5}" type="presOf" srcId="{798718B0-CCF9-2E41-B892-C4CB564B9155}" destId="{2C86A54C-85C8-D243-828F-EC8D4318002A}" srcOrd="0" destOrd="0" presId="urn:microsoft.com/office/officeart/2005/8/layout/radial6"/>
    <dgm:cxn modelId="{9F6FBC91-6E12-7443-9875-36AE793D372E}" type="presParOf" srcId="{A5B5BF2B-6B8E-D14F-94FF-74E49051AE79}" destId="{624BF40B-E581-594B-951E-DB50485318A0}" srcOrd="0" destOrd="0" presId="urn:microsoft.com/office/officeart/2005/8/layout/radial6"/>
    <dgm:cxn modelId="{B3A2D83C-FB77-A64B-9C58-E2EE4A1EBC71}" type="presParOf" srcId="{A5B5BF2B-6B8E-D14F-94FF-74E49051AE79}" destId="{2C86A54C-85C8-D243-828F-EC8D4318002A}" srcOrd="1" destOrd="0" presId="urn:microsoft.com/office/officeart/2005/8/layout/radial6"/>
    <dgm:cxn modelId="{66D5E71D-BD78-FE42-BF3F-9F1CDE44AB43}" type="presParOf" srcId="{A5B5BF2B-6B8E-D14F-94FF-74E49051AE79}" destId="{66438C1C-CECE-0347-B2C5-0AF5C59EF0B6}" srcOrd="2" destOrd="0" presId="urn:microsoft.com/office/officeart/2005/8/layout/radial6"/>
    <dgm:cxn modelId="{5B3B356B-3373-8946-ADAB-D67079697DF0}" type="presParOf" srcId="{A5B5BF2B-6B8E-D14F-94FF-74E49051AE79}" destId="{82C01C60-E0A7-9747-8ED4-8BC3CF806B7E}" srcOrd="3" destOrd="0" presId="urn:microsoft.com/office/officeart/2005/8/layout/radial6"/>
    <dgm:cxn modelId="{BBE33D41-AA7F-7342-89CD-991D955DAB4A}" type="presParOf" srcId="{A5B5BF2B-6B8E-D14F-94FF-74E49051AE79}" destId="{E233102C-B7EB-0D42-8F6B-59BF5EED2775}" srcOrd="4" destOrd="0" presId="urn:microsoft.com/office/officeart/2005/8/layout/radial6"/>
    <dgm:cxn modelId="{BDF4EAEB-90E9-7E4C-9129-FAC468A99F34}" type="presParOf" srcId="{A5B5BF2B-6B8E-D14F-94FF-74E49051AE79}" destId="{5D09F803-D9F0-3142-9077-EAE00A3D1A84}" srcOrd="5" destOrd="0" presId="urn:microsoft.com/office/officeart/2005/8/layout/radial6"/>
    <dgm:cxn modelId="{BC90FBE0-A54B-AC4E-A1E8-9DB9AA260FC0}" type="presParOf" srcId="{A5B5BF2B-6B8E-D14F-94FF-74E49051AE79}" destId="{5AB6E85A-9466-784B-BB00-8C4BCB035879}" srcOrd="6" destOrd="0" presId="urn:microsoft.com/office/officeart/2005/8/layout/radial6"/>
    <dgm:cxn modelId="{E566E203-F27B-FB43-9AE1-4B157A52C9F0}" type="presParOf" srcId="{A5B5BF2B-6B8E-D14F-94FF-74E49051AE79}" destId="{559A0E94-1080-374D-9232-200B687CDAB1}" srcOrd="7" destOrd="0" presId="urn:microsoft.com/office/officeart/2005/8/layout/radial6"/>
    <dgm:cxn modelId="{3C18ADA3-F994-794C-BD0E-DA9DD121875A}" type="presParOf" srcId="{A5B5BF2B-6B8E-D14F-94FF-74E49051AE79}" destId="{EFCF4CCB-6FC8-E445-81F9-83AAF8781A7C}" srcOrd="8" destOrd="0" presId="urn:microsoft.com/office/officeart/2005/8/layout/radial6"/>
    <dgm:cxn modelId="{E4F6A766-5994-0846-BF31-9091ACB0BAA2}" type="presParOf" srcId="{A5B5BF2B-6B8E-D14F-94FF-74E49051AE79}" destId="{95ABF7D9-6627-6544-8644-C89582CF2A4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993CA-815C-0045-AA46-9E5D0601B3DB}" type="doc">
      <dgm:prSet loTypeId="urn:microsoft.com/office/officeart/2005/8/layout/radial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B6F879-EC05-D142-A4D7-34D99CE89D2D}">
      <dgm:prSet phldrT="[Text]"/>
      <dgm:spPr/>
      <dgm:t>
        <a:bodyPr/>
        <a:lstStyle/>
        <a:p>
          <a:r>
            <a:rPr lang="zh-CN" altLang="en-US" dirty="0" smtClean="0"/>
            <a:t>行为</a:t>
          </a:r>
          <a:endParaRPr lang="en-US" dirty="0"/>
        </a:p>
      </dgm:t>
    </dgm:pt>
    <dgm:pt modelId="{3EFEF5ED-C2B7-8147-8700-4146922D4997}" type="parTrans" cxnId="{8CB1BC4E-5495-094C-8651-7768DCBD35D6}">
      <dgm:prSet/>
      <dgm:spPr/>
      <dgm:t>
        <a:bodyPr/>
        <a:lstStyle/>
        <a:p>
          <a:endParaRPr lang="en-US"/>
        </a:p>
      </dgm:t>
    </dgm:pt>
    <dgm:pt modelId="{0623E48D-084A-574E-881A-2EDA317DCEAD}" type="sibTrans" cxnId="{8CB1BC4E-5495-094C-8651-7768DCBD35D6}">
      <dgm:prSet/>
      <dgm:spPr/>
      <dgm:t>
        <a:bodyPr/>
        <a:lstStyle/>
        <a:p>
          <a:endParaRPr lang="en-US"/>
        </a:p>
      </dgm:t>
    </dgm:pt>
    <dgm:pt modelId="{798718B0-CCF9-2E41-B892-C4CB564B9155}">
      <dgm:prSet phldrT="[Text]"/>
      <dgm:spPr/>
      <dgm:t>
        <a:bodyPr/>
        <a:lstStyle/>
        <a:p>
          <a:r>
            <a:rPr lang="zh-CN" altLang="en-US" dirty="0" smtClean="0"/>
            <a:t>内容</a:t>
          </a:r>
          <a:endParaRPr lang="en-US" dirty="0"/>
        </a:p>
      </dgm:t>
    </dgm:pt>
    <dgm:pt modelId="{047D0A7D-6295-BD4C-AC03-D6515E359C19}" type="parTrans" cxnId="{6A1ABAAB-0E3B-A94F-A1B1-696E2884529F}">
      <dgm:prSet/>
      <dgm:spPr/>
      <dgm:t>
        <a:bodyPr/>
        <a:lstStyle/>
        <a:p>
          <a:endParaRPr lang="en-US"/>
        </a:p>
      </dgm:t>
    </dgm:pt>
    <dgm:pt modelId="{91D4E164-10E4-9B4B-90E9-F3FD70AD94FB}" type="sibTrans" cxnId="{6A1ABAAB-0E3B-A94F-A1B1-696E2884529F}">
      <dgm:prSet/>
      <dgm:spPr/>
      <dgm:t>
        <a:bodyPr/>
        <a:lstStyle/>
        <a:p>
          <a:endParaRPr lang="en-US"/>
        </a:p>
      </dgm:t>
    </dgm:pt>
    <dgm:pt modelId="{84E25E04-118D-BA46-8AC7-6C519FAA6448}">
      <dgm:prSet phldrT="[Text]"/>
      <dgm:spPr/>
      <dgm:t>
        <a:bodyPr/>
        <a:lstStyle/>
        <a:p>
          <a:r>
            <a:rPr lang="zh-CN" altLang="en-US" dirty="0" smtClean="0"/>
            <a:t>社交</a:t>
          </a:r>
          <a:endParaRPr lang="en-US" dirty="0"/>
        </a:p>
      </dgm:t>
    </dgm:pt>
    <dgm:pt modelId="{9156D09D-58B8-6A4C-81F3-FAF07AE37C42}" type="parTrans" cxnId="{57FAA1A8-F886-0049-9A61-36A6DD55704A}">
      <dgm:prSet/>
      <dgm:spPr/>
      <dgm:t>
        <a:bodyPr/>
        <a:lstStyle/>
        <a:p>
          <a:endParaRPr lang="en-US"/>
        </a:p>
      </dgm:t>
    </dgm:pt>
    <dgm:pt modelId="{06605E43-844A-B045-BBB3-2D5E5B7A3932}" type="sibTrans" cxnId="{57FAA1A8-F886-0049-9A61-36A6DD55704A}">
      <dgm:prSet/>
      <dgm:spPr/>
      <dgm:t>
        <a:bodyPr/>
        <a:lstStyle/>
        <a:p>
          <a:endParaRPr lang="en-US"/>
        </a:p>
      </dgm:t>
    </dgm:pt>
    <dgm:pt modelId="{BE8BF03E-F295-6543-A9ED-6B806831020B}">
      <dgm:prSet phldrT="[Text]"/>
      <dgm:spPr/>
      <dgm:t>
        <a:bodyPr/>
        <a:lstStyle/>
        <a:p>
          <a:r>
            <a:rPr lang="zh-CN" altLang="en-US" dirty="0" smtClean="0"/>
            <a:t>环境</a:t>
          </a:r>
          <a:endParaRPr lang="en-US" dirty="0"/>
        </a:p>
      </dgm:t>
    </dgm:pt>
    <dgm:pt modelId="{5E56C1DC-D2F8-8648-9AF9-E6A736E5854E}" type="parTrans" cxnId="{83E704B3-1129-2F4D-AE67-916AC54A39D3}">
      <dgm:prSet/>
      <dgm:spPr/>
      <dgm:t>
        <a:bodyPr/>
        <a:lstStyle/>
        <a:p>
          <a:endParaRPr lang="en-US"/>
        </a:p>
      </dgm:t>
    </dgm:pt>
    <dgm:pt modelId="{7589F2EE-4983-3B4A-8838-9A6236A88A8E}" type="sibTrans" cxnId="{83E704B3-1129-2F4D-AE67-916AC54A39D3}">
      <dgm:prSet/>
      <dgm:spPr/>
      <dgm:t>
        <a:bodyPr/>
        <a:lstStyle/>
        <a:p>
          <a:endParaRPr lang="en-US"/>
        </a:p>
      </dgm:t>
    </dgm:pt>
    <dgm:pt modelId="{A5B5BF2B-6B8E-D14F-94FF-74E49051AE79}" type="pres">
      <dgm:prSet presAssocID="{34B993CA-815C-0045-AA46-9E5D0601B3DB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4BF40B-E581-594B-951E-DB50485318A0}" type="pres">
      <dgm:prSet presAssocID="{26B6F879-EC05-D142-A4D7-34D99CE89D2D}" presName="centerShape" presStyleLbl="node0" presStyleIdx="0" presStyleCnt="1"/>
      <dgm:spPr/>
      <dgm:t>
        <a:bodyPr/>
        <a:lstStyle/>
        <a:p>
          <a:endParaRPr lang="en-US"/>
        </a:p>
      </dgm:t>
    </dgm:pt>
    <dgm:pt modelId="{2C86A54C-85C8-D243-828F-EC8D4318002A}" type="pres">
      <dgm:prSet presAssocID="{798718B0-CCF9-2E41-B892-C4CB564B915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438C1C-CECE-0347-B2C5-0AF5C59EF0B6}" type="pres">
      <dgm:prSet presAssocID="{798718B0-CCF9-2E41-B892-C4CB564B9155}" presName="dummy" presStyleCnt="0"/>
      <dgm:spPr/>
    </dgm:pt>
    <dgm:pt modelId="{82C01C60-E0A7-9747-8ED4-8BC3CF806B7E}" type="pres">
      <dgm:prSet presAssocID="{91D4E164-10E4-9B4B-90E9-F3FD70AD94FB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233102C-B7EB-0D42-8F6B-59BF5EED2775}" type="pres">
      <dgm:prSet presAssocID="{84E25E04-118D-BA46-8AC7-6C519FAA644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09F803-D9F0-3142-9077-EAE00A3D1A84}" type="pres">
      <dgm:prSet presAssocID="{84E25E04-118D-BA46-8AC7-6C519FAA6448}" presName="dummy" presStyleCnt="0"/>
      <dgm:spPr/>
    </dgm:pt>
    <dgm:pt modelId="{5AB6E85A-9466-784B-BB00-8C4BCB035879}" type="pres">
      <dgm:prSet presAssocID="{06605E43-844A-B045-BBB3-2D5E5B7A3932}" presName="sibTrans" presStyleLbl="sibTrans2D1" presStyleIdx="1" presStyleCnt="3"/>
      <dgm:spPr/>
      <dgm:t>
        <a:bodyPr/>
        <a:lstStyle/>
        <a:p>
          <a:endParaRPr lang="en-US"/>
        </a:p>
      </dgm:t>
    </dgm:pt>
    <dgm:pt modelId="{559A0E94-1080-374D-9232-200B687CDAB1}" type="pres">
      <dgm:prSet presAssocID="{BE8BF03E-F295-6543-A9ED-6B806831020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F4CCB-6FC8-E445-81F9-83AAF8781A7C}" type="pres">
      <dgm:prSet presAssocID="{BE8BF03E-F295-6543-A9ED-6B806831020B}" presName="dummy" presStyleCnt="0"/>
      <dgm:spPr/>
    </dgm:pt>
    <dgm:pt modelId="{95ABF7D9-6627-6544-8644-C89582CF2A4A}" type="pres">
      <dgm:prSet presAssocID="{7589F2EE-4983-3B4A-8838-9A6236A88A8E}" presName="sibTrans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6A1ABAAB-0E3B-A94F-A1B1-696E2884529F}" srcId="{26B6F879-EC05-D142-A4D7-34D99CE89D2D}" destId="{798718B0-CCF9-2E41-B892-C4CB564B9155}" srcOrd="0" destOrd="0" parTransId="{047D0A7D-6295-BD4C-AC03-D6515E359C19}" sibTransId="{91D4E164-10E4-9B4B-90E9-F3FD70AD94FB}"/>
    <dgm:cxn modelId="{491E1C5D-FA64-D041-A395-21372F26CA5F}" type="presOf" srcId="{06605E43-844A-B045-BBB3-2D5E5B7A3932}" destId="{5AB6E85A-9466-784B-BB00-8C4BCB035879}" srcOrd="0" destOrd="0" presId="urn:microsoft.com/office/officeart/2005/8/layout/radial6"/>
    <dgm:cxn modelId="{83E704B3-1129-2F4D-AE67-916AC54A39D3}" srcId="{26B6F879-EC05-D142-A4D7-34D99CE89D2D}" destId="{BE8BF03E-F295-6543-A9ED-6B806831020B}" srcOrd="2" destOrd="0" parTransId="{5E56C1DC-D2F8-8648-9AF9-E6A736E5854E}" sibTransId="{7589F2EE-4983-3B4A-8838-9A6236A88A8E}"/>
    <dgm:cxn modelId="{9EDCFAF6-66B3-204C-A296-971E07517AB8}" type="presOf" srcId="{7589F2EE-4983-3B4A-8838-9A6236A88A8E}" destId="{95ABF7D9-6627-6544-8644-C89582CF2A4A}" srcOrd="0" destOrd="0" presId="urn:microsoft.com/office/officeart/2005/8/layout/radial6"/>
    <dgm:cxn modelId="{3F1EACB6-04E5-5A4C-B2B9-DB04C27426DB}" type="presOf" srcId="{84E25E04-118D-BA46-8AC7-6C519FAA6448}" destId="{E233102C-B7EB-0D42-8F6B-59BF5EED2775}" srcOrd="0" destOrd="0" presId="urn:microsoft.com/office/officeart/2005/8/layout/radial6"/>
    <dgm:cxn modelId="{8CB1BC4E-5495-094C-8651-7768DCBD35D6}" srcId="{34B993CA-815C-0045-AA46-9E5D0601B3DB}" destId="{26B6F879-EC05-D142-A4D7-34D99CE89D2D}" srcOrd="0" destOrd="0" parTransId="{3EFEF5ED-C2B7-8147-8700-4146922D4997}" sibTransId="{0623E48D-084A-574E-881A-2EDA317DCEAD}"/>
    <dgm:cxn modelId="{11F2D0CF-FAB1-E145-9650-5ADF701596A2}" type="presOf" srcId="{26B6F879-EC05-D142-A4D7-34D99CE89D2D}" destId="{624BF40B-E581-594B-951E-DB50485318A0}" srcOrd="0" destOrd="0" presId="urn:microsoft.com/office/officeart/2005/8/layout/radial6"/>
    <dgm:cxn modelId="{57FAA1A8-F886-0049-9A61-36A6DD55704A}" srcId="{26B6F879-EC05-D142-A4D7-34D99CE89D2D}" destId="{84E25E04-118D-BA46-8AC7-6C519FAA6448}" srcOrd="1" destOrd="0" parTransId="{9156D09D-58B8-6A4C-81F3-FAF07AE37C42}" sibTransId="{06605E43-844A-B045-BBB3-2D5E5B7A3932}"/>
    <dgm:cxn modelId="{09275BD1-06DC-B84D-8062-56D4E4D3D891}" type="presOf" srcId="{BE8BF03E-F295-6543-A9ED-6B806831020B}" destId="{559A0E94-1080-374D-9232-200B687CDAB1}" srcOrd="0" destOrd="0" presId="urn:microsoft.com/office/officeart/2005/8/layout/radial6"/>
    <dgm:cxn modelId="{B7B43FD2-E366-584E-B48D-4D986EAD9C48}" type="presOf" srcId="{798718B0-CCF9-2E41-B892-C4CB564B9155}" destId="{2C86A54C-85C8-D243-828F-EC8D4318002A}" srcOrd="0" destOrd="0" presId="urn:microsoft.com/office/officeart/2005/8/layout/radial6"/>
    <dgm:cxn modelId="{812C14F5-A57A-C647-8051-8CA13A01C0FF}" type="presOf" srcId="{91D4E164-10E4-9B4B-90E9-F3FD70AD94FB}" destId="{82C01C60-E0A7-9747-8ED4-8BC3CF806B7E}" srcOrd="0" destOrd="0" presId="urn:microsoft.com/office/officeart/2005/8/layout/radial6"/>
    <dgm:cxn modelId="{9FF595C5-53B9-CA41-98C1-B9F40C850BD6}" type="presOf" srcId="{34B993CA-815C-0045-AA46-9E5D0601B3DB}" destId="{A5B5BF2B-6B8E-D14F-94FF-74E49051AE79}" srcOrd="0" destOrd="0" presId="urn:microsoft.com/office/officeart/2005/8/layout/radial6"/>
    <dgm:cxn modelId="{B53C38F2-2B8F-5040-A689-4011FF52DA39}" type="presParOf" srcId="{A5B5BF2B-6B8E-D14F-94FF-74E49051AE79}" destId="{624BF40B-E581-594B-951E-DB50485318A0}" srcOrd="0" destOrd="0" presId="urn:microsoft.com/office/officeart/2005/8/layout/radial6"/>
    <dgm:cxn modelId="{8ECDAE5F-B79F-494C-9EA2-A674945A4AF3}" type="presParOf" srcId="{A5B5BF2B-6B8E-D14F-94FF-74E49051AE79}" destId="{2C86A54C-85C8-D243-828F-EC8D4318002A}" srcOrd="1" destOrd="0" presId="urn:microsoft.com/office/officeart/2005/8/layout/radial6"/>
    <dgm:cxn modelId="{D6CB2F77-F061-F541-8C46-22D15166BA63}" type="presParOf" srcId="{A5B5BF2B-6B8E-D14F-94FF-74E49051AE79}" destId="{66438C1C-CECE-0347-B2C5-0AF5C59EF0B6}" srcOrd="2" destOrd="0" presId="urn:microsoft.com/office/officeart/2005/8/layout/radial6"/>
    <dgm:cxn modelId="{7DB6EC62-BC19-014F-ABBF-5B208BF23B51}" type="presParOf" srcId="{A5B5BF2B-6B8E-D14F-94FF-74E49051AE79}" destId="{82C01C60-E0A7-9747-8ED4-8BC3CF806B7E}" srcOrd="3" destOrd="0" presId="urn:microsoft.com/office/officeart/2005/8/layout/radial6"/>
    <dgm:cxn modelId="{75488830-1D0B-7249-8C49-C81DCA04EC30}" type="presParOf" srcId="{A5B5BF2B-6B8E-D14F-94FF-74E49051AE79}" destId="{E233102C-B7EB-0D42-8F6B-59BF5EED2775}" srcOrd="4" destOrd="0" presId="urn:microsoft.com/office/officeart/2005/8/layout/radial6"/>
    <dgm:cxn modelId="{A787969F-2758-0547-9F77-BAE9A56F0A6F}" type="presParOf" srcId="{A5B5BF2B-6B8E-D14F-94FF-74E49051AE79}" destId="{5D09F803-D9F0-3142-9077-EAE00A3D1A84}" srcOrd="5" destOrd="0" presId="urn:microsoft.com/office/officeart/2005/8/layout/radial6"/>
    <dgm:cxn modelId="{5907668B-6607-E546-9DD7-C700EBB37021}" type="presParOf" srcId="{A5B5BF2B-6B8E-D14F-94FF-74E49051AE79}" destId="{5AB6E85A-9466-784B-BB00-8C4BCB035879}" srcOrd="6" destOrd="0" presId="urn:microsoft.com/office/officeart/2005/8/layout/radial6"/>
    <dgm:cxn modelId="{60E37BC9-BFA3-EC44-A481-7B5C5413D7C6}" type="presParOf" srcId="{A5B5BF2B-6B8E-D14F-94FF-74E49051AE79}" destId="{559A0E94-1080-374D-9232-200B687CDAB1}" srcOrd="7" destOrd="0" presId="urn:microsoft.com/office/officeart/2005/8/layout/radial6"/>
    <dgm:cxn modelId="{F1BBCB92-61E5-B440-8ECE-FAB468A8E637}" type="presParOf" srcId="{A5B5BF2B-6B8E-D14F-94FF-74E49051AE79}" destId="{EFCF4CCB-6FC8-E445-81F9-83AAF8781A7C}" srcOrd="8" destOrd="0" presId="urn:microsoft.com/office/officeart/2005/8/layout/radial6"/>
    <dgm:cxn modelId="{FB49432E-B751-D44A-866E-F946086D8EF8}" type="presParOf" srcId="{A5B5BF2B-6B8E-D14F-94FF-74E49051AE79}" destId="{95ABF7D9-6627-6544-8644-C89582CF2A4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BF7D9-6627-6544-8644-C89582CF2A4A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6E85A-9466-784B-BB00-8C4BCB035879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01C60-E0A7-9747-8ED4-8BC3CF806B7E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4BF40B-E581-594B-951E-DB50485318A0}">
      <dsp:nvSpPr>
        <dsp:cNvPr id="0" name=""/>
        <dsp:cNvSpPr/>
      </dsp:nvSpPr>
      <dsp:spPr>
        <a:xfrm>
          <a:off x="3255875" y="1566228"/>
          <a:ext cx="1717848" cy="17178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行为</a:t>
          </a:r>
          <a:endParaRPr lang="en-US" sz="4300" kern="1200" dirty="0"/>
        </a:p>
      </dsp:txBody>
      <dsp:txXfrm>
        <a:off x="3507448" y="1817801"/>
        <a:ext cx="1214702" cy="1214702"/>
      </dsp:txXfrm>
    </dsp:sp>
    <dsp:sp modelId="{2C86A54C-85C8-D243-828F-EC8D4318002A}">
      <dsp:nvSpPr>
        <dsp:cNvPr id="0" name=""/>
        <dsp:cNvSpPr/>
      </dsp:nvSpPr>
      <dsp:spPr>
        <a:xfrm>
          <a:off x="3513552" y="2663"/>
          <a:ext cx="1202494" cy="120249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内容</a:t>
          </a:r>
          <a:endParaRPr lang="en-US" sz="3000" kern="1200" dirty="0"/>
        </a:p>
      </dsp:txBody>
      <dsp:txXfrm>
        <a:off x="3689653" y="178764"/>
        <a:ext cx="850292" cy="850292"/>
      </dsp:txXfrm>
    </dsp:sp>
    <dsp:sp modelId="{E233102C-B7EB-0D42-8F6B-59BF5EED2775}">
      <dsp:nvSpPr>
        <dsp:cNvPr id="0" name=""/>
        <dsp:cNvSpPr/>
      </dsp:nvSpPr>
      <dsp:spPr>
        <a:xfrm>
          <a:off x="5090794" y="2734526"/>
          <a:ext cx="1202494" cy="12024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社交</a:t>
          </a:r>
          <a:endParaRPr lang="en-US" sz="3000" kern="1200" dirty="0"/>
        </a:p>
      </dsp:txBody>
      <dsp:txXfrm>
        <a:off x="5266895" y="2910627"/>
        <a:ext cx="850292" cy="850292"/>
      </dsp:txXfrm>
    </dsp:sp>
    <dsp:sp modelId="{559A0E94-1080-374D-9232-200B687CDAB1}">
      <dsp:nvSpPr>
        <dsp:cNvPr id="0" name=""/>
        <dsp:cNvSpPr/>
      </dsp:nvSpPr>
      <dsp:spPr>
        <a:xfrm>
          <a:off x="1936311" y="2734526"/>
          <a:ext cx="1202494" cy="120249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环境</a:t>
          </a:r>
          <a:endParaRPr lang="en-US" sz="3000" kern="1200" dirty="0"/>
        </a:p>
      </dsp:txBody>
      <dsp:txXfrm>
        <a:off x="2112412" y="2910627"/>
        <a:ext cx="850292" cy="850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BF7D9-6627-6544-8644-C89582CF2A4A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6E85A-9466-784B-BB00-8C4BCB035879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01C60-E0A7-9747-8ED4-8BC3CF806B7E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4BF40B-E581-594B-951E-DB50485318A0}">
      <dsp:nvSpPr>
        <dsp:cNvPr id="0" name=""/>
        <dsp:cNvSpPr/>
      </dsp:nvSpPr>
      <dsp:spPr>
        <a:xfrm>
          <a:off x="1433358" y="1566832"/>
          <a:ext cx="1720030" cy="1720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300" kern="1200" dirty="0" smtClean="0"/>
            <a:t>行为</a:t>
          </a:r>
          <a:endParaRPr lang="en-US" sz="4300" kern="1200" dirty="0"/>
        </a:p>
      </dsp:txBody>
      <dsp:txXfrm>
        <a:off x="1685251" y="1818725"/>
        <a:ext cx="1216244" cy="1216244"/>
      </dsp:txXfrm>
    </dsp:sp>
    <dsp:sp modelId="{2C86A54C-85C8-D243-828F-EC8D4318002A}">
      <dsp:nvSpPr>
        <dsp:cNvPr id="0" name=""/>
        <dsp:cNvSpPr/>
      </dsp:nvSpPr>
      <dsp:spPr>
        <a:xfrm>
          <a:off x="1691362" y="771"/>
          <a:ext cx="1204021" cy="12040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内容</a:t>
          </a:r>
          <a:endParaRPr lang="en-US" sz="3000" kern="1200" dirty="0"/>
        </a:p>
      </dsp:txBody>
      <dsp:txXfrm>
        <a:off x="1867687" y="177096"/>
        <a:ext cx="851371" cy="851371"/>
      </dsp:txXfrm>
    </dsp:sp>
    <dsp:sp modelId="{E233102C-B7EB-0D42-8F6B-59BF5EED2775}">
      <dsp:nvSpPr>
        <dsp:cNvPr id="0" name=""/>
        <dsp:cNvSpPr/>
      </dsp:nvSpPr>
      <dsp:spPr>
        <a:xfrm>
          <a:off x="3271049" y="2736869"/>
          <a:ext cx="1204021" cy="12040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社交</a:t>
          </a:r>
          <a:endParaRPr lang="en-US" sz="3000" kern="1200" dirty="0"/>
        </a:p>
      </dsp:txBody>
      <dsp:txXfrm>
        <a:off x="3447374" y="2913194"/>
        <a:ext cx="851371" cy="851371"/>
      </dsp:txXfrm>
    </dsp:sp>
    <dsp:sp modelId="{559A0E94-1080-374D-9232-200B687CDAB1}">
      <dsp:nvSpPr>
        <dsp:cNvPr id="0" name=""/>
        <dsp:cNvSpPr/>
      </dsp:nvSpPr>
      <dsp:spPr>
        <a:xfrm>
          <a:off x="111676" y="2736869"/>
          <a:ext cx="1204021" cy="12040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环境</a:t>
          </a:r>
          <a:endParaRPr lang="en-US" sz="3000" kern="1200" dirty="0"/>
        </a:p>
      </dsp:txBody>
      <dsp:txXfrm>
        <a:off x="288001" y="2913194"/>
        <a:ext cx="851371" cy="851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93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64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67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9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68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5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51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9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1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9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8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22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Tuesday, June 21,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Tuesday, June 21,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Tuesday, June 21,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7.jpe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meng-jiang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zh-CN" altLang="en-US" sz="3600" dirty="0" smtClean="0"/>
              <a:t>蒋 朦</a:t>
            </a:r>
          </a:p>
          <a:p>
            <a:r>
              <a:rPr lang="en-US" i="1" dirty="0" smtClean="0">
                <a:hlinkClick r:id="rId3"/>
              </a:rPr>
              <a:t>www.meng-jiang.com</a:t>
            </a:r>
            <a:r>
              <a:rPr lang="en-US" i="1" dirty="0" smtClean="0"/>
              <a:t> </a:t>
            </a:r>
            <a:endParaRPr lang="en-US" i="1" dirty="0" smtClean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85800" y="1415845"/>
            <a:ext cx="8118987" cy="1882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400" b="1" dirty="0" smtClean="0"/>
              <a:t>数据驱动的行为分析方法：</a:t>
            </a:r>
          </a:p>
          <a:p>
            <a:r>
              <a:rPr lang="zh-CN" altLang="en-US" sz="4400" b="1" dirty="0" smtClean="0"/>
              <a:t>从观察、表示到算法</a:t>
            </a:r>
          </a:p>
        </p:txBody>
      </p:sp>
      <p:sp>
        <p:nvSpPr>
          <p:cNvPr id="2" name="Rectangle 1"/>
          <p:cNvSpPr/>
          <p:nvPr/>
        </p:nvSpPr>
        <p:spPr>
          <a:xfrm>
            <a:off x="6978646" y="6273225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培训材料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数据驱动</a:t>
            </a:r>
            <a:r>
              <a:rPr lang="zh-CN" altLang="en-US" dirty="0" smtClean="0"/>
              <a:t>行为</a:t>
            </a:r>
            <a:r>
              <a:rPr lang="zh-CN" altLang="en-US" dirty="0"/>
              <a:t>分析</a:t>
            </a:r>
            <a:r>
              <a:rPr lang="zh-CN" altLang="en-US" dirty="0" smtClean="0"/>
              <a:t>方法</a:t>
            </a:r>
            <a:r>
              <a:rPr lang="zh-CN" altLang="en-US" dirty="0" smtClean="0"/>
              <a:t>的</a:t>
            </a:r>
            <a:r>
              <a:rPr lang="zh-CN" altLang="en-US" b="1" dirty="0" smtClean="0">
                <a:solidFill>
                  <a:schemeClr val="tx1"/>
                </a:solidFill>
              </a:rPr>
              <a:t>方法论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109020" y="1744902"/>
            <a:ext cx="2035278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观察</a:t>
            </a:r>
            <a:endParaRPr lang="zh-CN" altLang="en-US" sz="3200" dirty="0"/>
          </a:p>
        </p:txBody>
      </p:sp>
      <p:sp>
        <p:nvSpPr>
          <p:cNvPr id="9" name="矩形 10"/>
          <p:cNvSpPr/>
          <p:nvPr/>
        </p:nvSpPr>
        <p:spPr>
          <a:xfrm>
            <a:off x="2109020" y="2677370"/>
            <a:ext cx="2035278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表示</a:t>
            </a:r>
            <a:endParaRPr lang="zh-CN" altLang="en-US" sz="3200" dirty="0"/>
          </a:p>
        </p:txBody>
      </p:sp>
      <p:sp>
        <p:nvSpPr>
          <p:cNvPr id="10" name="矩形 11"/>
          <p:cNvSpPr/>
          <p:nvPr/>
        </p:nvSpPr>
        <p:spPr>
          <a:xfrm>
            <a:off x="2109020" y="3588388"/>
            <a:ext cx="2035278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/>
              <a:t>算法</a:t>
            </a:r>
            <a:endParaRPr lang="zh-CN" altLang="en-US" sz="3200" dirty="0"/>
          </a:p>
        </p:txBody>
      </p:sp>
      <p:sp>
        <p:nvSpPr>
          <p:cNvPr id="11" name="矩形 2"/>
          <p:cNvSpPr/>
          <p:nvPr/>
        </p:nvSpPr>
        <p:spPr>
          <a:xfrm>
            <a:off x="4247537" y="1744902"/>
            <a:ext cx="4778476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从真实数据分布入手，理解行为</a:t>
            </a:r>
            <a:r>
              <a:rPr lang="zh-CN" altLang="en-US" sz="2000" dirty="0" smtClean="0"/>
              <a:t>动机</a:t>
            </a:r>
          </a:p>
          <a:p>
            <a:r>
              <a:rPr lang="zh-CN" altLang="en-US" sz="2000" dirty="0" smtClean="0"/>
              <a:t>（</a:t>
            </a:r>
            <a:r>
              <a:rPr lang="zh-CN" altLang="en-US" sz="2000" dirty="0" smtClean="0"/>
              <a:t>心理学、行为学、社会科学视角）</a:t>
            </a:r>
            <a:endParaRPr lang="zh-CN" altLang="en-US" sz="2000" dirty="0"/>
          </a:p>
        </p:txBody>
      </p:sp>
      <p:sp>
        <p:nvSpPr>
          <p:cNvPr id="12" name="矩形 10"/>
          <p:cNvSpPr/>
          <p:nvPr/>
        </p:nvSpPr>
        <p:spPr>
          <a:xfrm>
            <a:off x="4247537" y="2677370"/>
            <a:ext cx="4778476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利用数学模型表示交互</a:t>
            </a:r>
            <a:r>
              <a:rPr lang="zh-CN" altLang="en-US" sz="2000" dirty="0" smtClean="0"/>
              <a:t>行为</a:t>
            </a:r>
          </a:p>
          <a:p>
            <a:r>
              <a:rPr lang="zh-CN" altLang="en-US" sz="2000" dirty="0" smtClean="0"/>
              <a:t>（</a:t>
            </a:r>
            <a:r>
              <a:rPr lang="zh-CN" altLang="en-US" sz="2000" dirty="0" smtClean="0"/>
              <a:t>数学视角：图、矩阵、张量模型等）</a:t>
            </a:r>
            <a:endParaRPr lang="zh-CN" altLang="en-US" sz="2000" dirty="0"/>
          </a:p>
        </p:txBody>
      </p:sp>
      <p:sp>
        <p:nvSpPr>
          <p:cNvPr id="13" name="矩形 11"/>
          <p:cNvSpPr/>
          <p:nvPr/>
        </p:nvSpPr>
        <p:spPr>
          <a:xfrm>
            <a:off x="4247537" y="3588388"/>
            <a:ext cx="4778476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设计分类、聚类、预测、异常检测等</a:t>
            </a:r>
            <a:r>
              <a:rPr lang="zh-CN" altLang="en-US" dirty="0" smtClean="0"/>
              <a:t>算法</a:t>
            </a:r>
          </a:p>
          <a:p>
            <a:r>
              <a:rPr lang="zh-CN" altLang="en-US" dirty="0" smtClean="0"/>
              <a:t>（</a:t>
            </a:r>
            <a:r>
              <a:rPr lang="zh-CN" altLang="en-US" dirty="0" smtClean="0"/>
              <a:t>计算科学视角：数据挖掘、机器学习）</a:t>
            </a:r>
            <a:endParaRPr lang="zh-CN" alt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35" idx="3"/>
            <a:endCxn id="36" idx="1"/>
          </p:cNvCxnSpPr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5" idx="3"/>
          </p:cNvCxnSpPr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33" idx="3"/>
          </p:cNvCxnSpPr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33" idx="3"/>
            <a:endCxn id="36" idx="1"/>
          </p:cNvCxnSpPr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99" y="5294992"/>
            <a:ext cx="593018" cy="7315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11" y="4536419"/>
            <a:ext cx="594406" cy="7315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4538558"/>
            <a:ext cx="604562" cy="7315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85" y="5290154"/>
            <a:ext cx="442570" cy="73152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066289" y="4536419"/>
            <a:ext cx="0" cy="14852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3143833" y="5136904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6407701" y="5136903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2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从经验驱动到数据驱动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958287" y="1472057"/>
              <a:ext cx="31856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物理世界 肉眼</a:t>
              </a:r>
              <a:r>
                <a:rPr lang="zh-CN" altLang="en-US" b="1" smtClean="0"/>
                <a:t>采集 脑力学习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267286" y="1472057"/>
              <a:ext cx="3281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 smtClean="0"/>
                <a:t>互联网 海量行为数据</a:t>
              </a:r>
              <a:endParaRPr lang="zh-CN" altLang="en-US" b="1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7098" y="5151274"/>
            <a:ext cx="88698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人类的行为正以前所未有的规模和速度被记录下来！</a:t>
            </a:r>
            <a:endParaRPr lang="zh-CN" altLang="en-US" sz="2800" dirty="0"/>
          </a:p>
          <a:p>
            <a:pPr algn="ctr"/>
            <a:r>
              <a:rPr lang="zh-CN" altLang="en-US" sz="2400" dirty="0" smtClean="0"/>
              <a:t>想象：如果我们掌握了秦始皇说的每一句话；我们的后人能做到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101037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这是人类第一次可以从真实的、海量的数据中</a:t>
            </a:r>
          </a:p>
          <a:p>
            <a:pPr algn="ctr"/>
            <a:r>
              <a:rPr lang="zh-CN" altLang="en-US" sz="2400" b="1" dirty="0" smtClean="0">
                <a:solidFill>
                  <a:schemeClr val="bg1"/>
                </a:solidFill>
              </a:rPr>
              <a:t>认知人类行为和社会发展、创造出更“懂人”的智能服务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407356" y="3121978"/>
            <a:ext cx="329285" cy="28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挑战：行为是很复杂的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84078"/>
              </p:ext>
            </p:extLst>
          </p:nvPr>
        </p:nvGraphicFramePr>
        <p:xfrm>
          <a:off x="457200" y="15113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行为与内容相关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 descr="http://improvedusability.com/wp-content/uploads/2014/07/3-Interaction-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3561"/>
            <a:ext cx="4534524" cy="45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ticle.sapub.org/image/10.5923.j.computer.20110101.04_0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6"/>
          <a:stretch/>
        </p:blipFill>
        <p:spPr bwMode="auto">
          <a:xfrm>
            <a:off x="5571438" y="3810823"/>
            <a:ext cx="3502820" cy="17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/>
          <p:cNvSpPr/>
          <p:nvPr/>
        </p:nvSpPr>
        <p:spPr>
          <a:xfrm>
            <a:off x="5087852" y="4316278"/>
            <a:ext cx="324806" cy="7981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7852" y="217751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兴趣偏好是人类发生行为的主导因素之一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01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行为与社交关系相关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199365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人类的行为和决定</a:t>
            </a:r>
          </a:p>
          <a:p>
            <a:pPr algn="ctr"/>
            <a:r>
              <a:rPr lang="zh-CN" altLang="en-US" sz="2400" dirty="0" smtClean="0"/>
              <a:t>很大程度地收到社交关系（朋友、亲人等）的影响</a:t>
            </a:r>
            <a:endParaRPr lang="zh-CN" altLang="en-US" sz="2400" dirty="0"/>
          </a:p>
        </p:txBody>
      </p:sp>
      <p:pic>
        <p:nvPicPr>
          <p:cNvPr id="7170" name="Picture 2" descr="http://mastersofmedia.hum.uva.nl/wp-content/uploads/2011/11/NetworkFilter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0" y="1538207"/>
            <a:ext cx="490360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行为与其产生的环境相关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228861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丰富的上下文信息：时间、地点、渠道、方式等</a:t>
            </a:r>
            <a:endParaRPr lang="zh-CN" altLang="en-US" sz="2400" dirty="0"/>
          </a:p>
        </p:txBody>
      </p:sp>
      <p:pic>
        <p:nvPicPr>
          <p:cNvPr id="8194" name="Picture 2" descr="http://www.drchaos.com/wp-content/uploads/2014/11/context-aware-secur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" y="2004569"/>
            <a:ext cx="5051915" cy="33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（数据驱动的）复杂行为分析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4131216"/>
              </p:ext>
            </p:extLst>
          </p:nvPr>
        </p:nvGraphicFramePr>
        <p:xfrm>
          <a:off x="457201" y="1511300"/>
          <a:ext cx="4586747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5194092" y="2704763"/>
            <a:ext cx="394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认知单个因素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认知因素组合与关联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融合三大因素服务应用：实现精准预测、推荐、异常检测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7907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两个案例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</a:t>
            </a:r>
            <a:r>
              <a:rPr lang="zh-CN" altLang="en-US" dirty="0" smtClean="0"/>
              <a:t>猜你喜欢”：帖子、微博的推荐系统</a:t>
            </a:r>
          </a:p>
          <a:p>
            <a:pPr lvl="1"/>
            <a:r>
              <a:rPr lang="zh-CN" altLang="en-US" dirty="0" smtClean="0"/>
              <a:t>你会分享什么、转发什么？</a:t>
            </a:r>
          </a:p>
          <a:p>
            <a:r>
              <a:rPr lang="zh-CN" altLang="en-US" dirty="0" smtClean="0"/>
              <a:t>“僵尸粉”：假粉丝检测系统</a:t>
            </a:r>
          </a:p>
          <a:p>
            <a:pPr lvl="1"/>
            <a:r>
              <a:rPr lang="zh-CN" altLang="en-US" dirty="0" smtClean="0"/>
              <a:t>谁是假粉丝？谁买了假粉丝？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4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两个案例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011C9A"/>
                </a:solidFill>
              </a:rPr>
              <a:t>“</a:t>
            </a:r>
            <a:r>
              <a:rPr lang="zh-CN" altLang="en-US" b="1" dirty="0" smtClean="0">
                <a:solidFill>
                  <a:srgbClr val="011C9A"/>
                </a:solidFill>
              </a:rPr>
              <a:t>猜你喜欢”：帖子、微博的推荐系统</a:t>
            </a:r>
          </a:p>
          <a:p>
            <a:pPr lvl="1"/>
            <a:r>
              <a:rPr lang="zh-CN" altLang="en-US" b="1" dirty="0" smtClean="0">
                <a:solidFill>
                  <a:srgbClr val="011C9A"/>
                </a:solidFill>
              </a:rPr>
              <a:t>你会分享什么、转发什么？</a:t>
            </a:r>
          </a:p>
          <a:p>
            <a:r>
              <a:rPr lang="zh-CN" altLang="en-US" dirty="0" smtClean="0"/>
              <a:t>“僵尸粉”：假粉丝检测系统</a:t>
            </a:r>
          </a:p>
          <a:p>
            <a:pPr lvl="1"/>
            <a:r>
              <a:rPr lang="zh-CN" altLang="en-US" dirty="0" smtClean="0"/>
              <a:t>谁是假粉丝？谁买了假粉丝？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60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观察：是什么造成她会去分享的？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关注着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624253" y="28247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mtClean="0"/>
              <a:t>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5813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什么叫行为？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维基百科：行为是指</a:t>
            </a:r>
            <a:r>
              <a:rPr lang="zh-CN" altLang="en-US" u="sng" dirty="0" smtClean="0">
                <a:solidFill>
                  <a:srgbClr val="FF0000"/>
                </a:solidFill>
              </a:rPr>
              <a:t>人类</a:t>
            </a:r>
            <a:r>
              <a:rPr lang="zh-CN" altLang="en-US" u="sng" dirty="0" smtClean="0"/>
              <a:t>与其他动物</a:t>
            </a:r>
            <a:r>
              <a:rPr lang="zh-CN" altLang="en-US" dirty="0" smtClean="0"/>
              <a:t>的动作、行动方式，以及对</a:t>
            </a:r>
            <a:r>
              <a:rPr lang="zh-CN" altLang="en-US" u="sng" dirty="0" smtClean="0">
                <a:solidFill>
                  <a:srgbClr val="FF0000"/>
                </a:solidFill>
              </a:rPr>
              <a:t>环境</a:t>
            </a:r>
            <a:r>
              <a:rPr lang="zh-CN" altLang="en-US" u="sng" dirty="0" smtClean="0"/>
              <a:t>与其他生物体或物体</a:t>
            </a:r>
            <a:r>
              <a:rPr lang="zh-CN" altLang="en-US" dirty="0" smtClean="0"/>
              <a:t>的反应。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301999"/>
            <a:ext cx="5486400" cy="274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观察：是什么造成她会去分享的？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18"/>
          <p:cNvSpPr/>
          <p:nvPr/>
        </p:nvSpPr>
        <p:spPr>
          <a:xfrm>
            <a:off x="3344867" y="325365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收到消息并阅读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FF0000"/>
                </a:solidFill>
              </a:rPr>
              <a:t>分享么？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49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观察：是什么造成她会去分享的？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关注着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624253" y="28247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mtClean="0"/>
              <a:t>发布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44867" y="325365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收到消息并阅读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FF0000"/>
                </a:solidFill>
              </a:rPr>
              <a:t>分享么？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93761" y="1266471"/>
            <a:ext cx="4023406" cy="1096301"/>
          </a:xfrm>
          <a:prstGeom prst="cloudCallout">
            <a:avLst>
              <a:gd name="adj1" fmla="val 10503"/>
              <a:gd name="adj2" fmla="val 686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1219" y="1386262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11C9A"/>
                </a:solidFill>
              </a:rPr>
              <a:t>关于我的生日</a:t>
            </a:r>
          </a:p>
          <a:p>
            <a:r>
              <a:rPr lang="zh-CN" altLang="en-US" sz="2400" dirty="0" smtClean="0"/>
              <a:t>不是那些政客的言论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54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观察：是什么造成她会去分享的？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关注着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624253" y="282475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smtClean="0"/>
              <a:t>发布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44867" y="3253659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/>
              <a:t>收到消息并阅读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en-US" sz="2400" dirty="0" smtClean="0">
                <a:solidFill>
                  <a:srgbClr val="FF0000"/>
                </a:solidFill>
              </a:rPr>
              <a:t>分享么？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4449849" y="1279611"/>
            <a:ext cx="4550969" cy="1004496"/>
          </a:xfrm>
          <a:prstGeom prst="cloudCallout">
            <a:avLst>
              <a:gd name="adj1" fmla="val -93194"/>
              <a:gd name="adj2" fmla="val 951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01246" y="1343408"/>
            <a:ext cx="27414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11C9A"/>
                </a:solidFill>
              </a:rPr>
              <a:t>来自</a:t>
            </a:r>
            <a:r>
              <a:rPr lang="zh-CN" altLang="en-US" sz="2400" smtClean="0">
                <a:solidFill>
                  <a:srgbClr val="011C9A"/>
                </a:solidFill>
              </a:rPr>
              <a:t>我的丈夫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r>
              <a:rPr lang="zh-CN" altLang="en-US" sz="2400" dirty="0" smtClean="0"/>
              <a:t>不是那些脸书粉丝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36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观察：社交网络分享转发行为的两大因素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 smtClean="0">
                <a:solidFill>
                  <a:srgbClr val="FF0000"/>
                </a:solidFill>
              </a:rPr>
              <a:t>个人兴趣偏好 </a:t>
            </a:r>
            <a:r>
              <a:rPr lang="zh-CN" altLang="en-US" sz="2800" dirty="0" smtClean="0"/>
              <a:t>和 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人与人之间的影响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6" y="2165800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08" y="2164084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4"/>
          <p:cNvSpPr/>
          <p:nvPr/>
        </p:nvSpPr>
        <p:spPr>
          <a:xfrm>
            <a:off x="1980359" y="531743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/>
              <a:t>人人网</a:t>
            </a:r>
            <a:endParaRPr lang="zh-CN" altLang="en-US" sz="3600" b="1" dirty="0"/>
          </a:p>
        </p:txBody>
      </p:sp>
      <p:sp>
        <p:nvSpPr>
          <p:cNvPr id="8" name="矩形 7"/>
          <p:cNvSpPr/>
          <p:nvPr/>
        </p:nvSpPr>
        <p:spPr>
          <a:xfrm>
            <a:off x="5792854" y="531743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dirty="0" smtClean="0"/>
              <a:t>腾讯微博</a:t>
            </a:r>
            <a:endParaRPr lang="zh-CN" altLang="en-US" sz="3600" b="1" dirty="0"/>
          </a:p>
        </p:txBody>
      </p:sp>
      <p:sp>
        <p:nvSpPr>
          <p:cNvPr id="9" name="Oval 8"/>
          <p:cNvSpPr/>
          <p:nvPr/>
        </p:nvSpPr>
        <p:spPr>
          <a:xfrm rot="2618162">
            <a:off x="2316430" y="2406463"/>
            <a:ext cx="2467175" cy="1725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2618162">
            <a:off x="5470396" y="2692142"/>
            <a:ext cx="3295145" cy="17251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表示模型：从元数据到因素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交友关系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916216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交互频度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828414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词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短语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对收到的帖子的兴趣偏好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Times New Roman" pitchFamily="18" charset="0"/>
              </a:rPr>
              <a:t>帖子来源产生的影响力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1520" y="3490790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社交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5425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交互：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251520" y="245156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行为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251520" y="142830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内容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5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表示模型：从元数据到因素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交友关系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916216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交互频度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828414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词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短语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对收到的帖子的兴趣偏好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帖子来源产生的影响力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1520" y="3490790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社交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5425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交互：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251520" y="245156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行为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251520" y="142830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内容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14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用户的潜特征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5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帖子的潜特征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9" name="直接连接符 12"/>
          <p:cNvCxnSpPr/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3"/>
          <p:cNvCxnSpPr/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4"/>
          <p:cNvCxnSpPr/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1"/>
          <p:cNvCxnSpPr/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2"/>
          <p:cNvCxnSpPr/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55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/>
              <a:t>表示模型：从元数据到因素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交友关系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916216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</a:p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交互频度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用户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828414"/>
            <a:ext cx="1645920" cy="64008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帖子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词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/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短语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对收到的帖子的兴趣偏好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帖子来源产生的影响力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1520" y="3490790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社交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251520" y="45425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交互：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251520" y="245156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行为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30" name="Rectangle 29"/>
          <p:cNvSpPr/>
          <p:nvPr/>
        </p:nvSpPr>
        <p:spPr>
          <a:xfrm>
            <a:off x="251520" y="1428304"/>
            <a:ext cx="7681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cs typeface="Times New Roman" pitchFamily="18" charset="0"/>
              </a:rPr>
              <a:t>内容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itchFamily="18" charset="0"/>
              </a:rPr>
              <a:t>:</a:t>
            </a:r>
            <a:endParaRPr lang="en-US" sz="2000" dirty="0"/>
          </a:p>
        </p:txBody>
      </p:sp>
      <p:sp>
        <p:nvSpPr>
          <p:cNvPr id="14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用户的潜特征</a:t>
            </a:r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5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帖子的潜特征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6" name="矩形 10"/>
          <p:cNvSpPr/>
          <p:nvPr/>
        </p:nvSpPr>
        <p:spPr>
          <a:xfrm>
            <a:off x="3147446" y="4834234"/>
            <a:ext cx="2504909" cy="576064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用户之间的影响力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S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7" name="矩形 11"/>
          <p:cNvSpPr/>
          <p:nvPr/>
        </p:nvSpPr>
        <p:spPr>
          <a:xfrm>
            <a:off x="3131840" y="386981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cs typeface="Times New Roman" pitchFamily="18" charset="0"/>
              </a:rPr>
              <a:t>帖子的来源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G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9" name="直接连接符 12"/>
          <p:cNvCxnSpPr/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3"/>
          <p:cNvCxnSpPr/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14"/>
          <p:cNvCxnSpPr/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1"/>
          <p:cNvCxnSpPr/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2"/>
          <p:cNvCxnSpPr/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5"/>
          <p:cNvCxnSpPr/>
          <p:nvPr/>
        </p:nvCxnSpPr>
        <p:spPr>
          <a:xfrm>
            <a:off x="1907704" y="4085834"/>
            <a:ext cx="1239742" cy="103643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16"/>
          <p:cNvCxnSpPr/>
          <p:nvPr/>
        </p:nvCxnSpPr>
        <p:spPr>
          <a:xfrm>
            <a:off x="1907704" y="408583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17"/>
          <p:cNvCxnSpPr/>
          <p:nvPr/>
        </p:nvCxnSpPr>
        <p:spPr>
          <a:xfrm>
            <a:off x="1907704" y="5122266"/>
            <a:ext cx="1239742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18"/>
          <p:cNvCxnSpPr/>
          <p:nvPr/>
        </p:nvCxnSpPr>
        <p:spPr>
          <a:xfrm>
            <a:off x="1907704" y="3142046"/>
            <a:ext cx="1224136" cy="943788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23"/>
          <p:cNvCxnSpPr/>
          <p:nvPr/>
        </p:nvCxnSpPr>
        <p:spPr>
          <a:xfrm>
            <a:off x="5652356" y="4085834"/>
            <a:ext cx="647836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24"/>
          <p:cNvCxnSpPr/>
          <p:nvPr/>
        </p:nvCxnSpPr>
        <p:spPr>
          <a:xfrm flipV="1">
            <a:off x="5652355" y="4604050"/>
            <a:ext cx="647837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16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算法：社交网络分享</a:t>
            </a:r>
            <a:r>
              <a:rPr lang="en-US" altLang="zh-CN" dirty="0" smtClean="0"/>
              <a:t>/</a:t>
            </a:r>
            <a:r>
              <a:rPr lang="zh-CN" altLang="en-US" dirty="0" smtClean="0"/>
              <a:t>转发行为预测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99" y="1798327"/>
            <a:ext cx="6189211" cy="382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7"/>
          <p:cNvSpPr/>
          <p:nvPr/>
        </p:nvSpPr>
        <p:spPr>
          <a:xfrm>
            <a:off x="930879" y="217191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</a:t>
            </a:r>
            <a:endParaRPr lang="en-US" altLang="zh-CN" b="1" dirty="0"/>
          </a:p>
        </p:txBody>
      </p:sp>
      <p:sp>
        <p:nvSpPr>
          <p:cNvPr id="9" name="矩形 28"/>
          <p:cNvSpPr/>
          <p:nvPr/>
        </p:nvSpPr>
        <p:spPr>
          <a:xfrm>
            <a:off x="918055" y="375426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G</a:t>
            </a:r>
            <a:endParaRPr lang="en-US" altLang="zh-CN" b="1" dirty="0"/>
          </a:p>
        </p:txBody>
      </p:sp>
      <p:sp>
        <p:nvSpPr>
          <p:cNvPr id="10" name="矩形 29"/>
          <p:cNvSpPr/>
          <p:nvPr/>
        </p:nvSpPr>
        <p:spPr>
          <a:xfrm>
            <a:off x="7478128" y="212774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U</a:t>
            </a:r>
            <a:endParaRPr lang="en-US" altLang="zh-CN" b="1" dirty="0"/>
          </a:p>
        </p:txBody>
      </p:sp>
      <p:sp>
        <p:nvSpPr>
          <p:cNvPr id="11" name="矩形 30"/>
          <p:cNvSpPr/>
          <p:nvPr/>
        </p:nvSpPr>
        <p:spPr>
          <a:xfrm>
            <a:off x="7465304" y="371010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</a:t>
            </a:r>
          </a:p>
        </p:txBody>
      </p:sp>
      <p:sp>
        <p:nvSpPr>
          <p:cNvPr id="12" name="矩形 31"/>
          <p:cNvSpPr/>
          <p:nvPr/>
        </p:nvSpPr>
        <p:spPr>
          <a:xfrm>
            <a:off x="4289142" y="555446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113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算法：社交网络分享</a:t>
            </a:r>
            <a:r>
              <a:rPr lang="en-US" altLang="zh-CN" dirty="0"/>
              <a:t>/</a:t>
            </a:r>
            <a:r>
              <a:rPr lang="zh-CN" altLang="en-US" dirty="0"/>
              <a:t>转发行为预测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" y="2242024"/>
            <a:ext cx="6460761" cy="983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0" y="4106704"/>
            <a:ext cx="7118393" cy="16245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41047" y="1514632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/>
              <a:t>影响力作用</a:t>
            </a:r>
            <a:endParaRPr lang="zh-CN" alt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63009" y="2014083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24597" y="291514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972279" y="2906701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856701" y="2906701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156502" y="1513705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兴趣偏好作用</a:t>
            </a:r>
            <a:endParaRPr lang="zh-CN" alt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2479834" y="1513705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用户行为</a:t>
            </a:r>
            <a:endParaRPr lang="zh-CN" altLang="en-US" sz="28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5131062" y="2037852"/>
            <a:ext cx="72295" cy="4986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</p:cNvCxnSpPr>
          <p:nvPr/>
        </p:nvCxnSpPr>
        <p:spPr>
          <a:xfrm flipH="1">
            <a:off x="6227362" y="2036925"/>
            <a:ext cx="1098691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59228" y="3829165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959010" y="4586617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479521" y="329903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用户交互频度</a:t>
            </a:r>
            <a:endParaRPr lang="zh-CN" alt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63496" y="4207075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29621" y="5163861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3577" y="368083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帖子内容</a:t>
            </a:r>
            <a:endParaRPr lang="zh-CN" alt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479521" y="5201650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677204" y="5646842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社交关系</a:t>
            </a:r>
            <a:endParaRPr lang="zh-CN" altLang="en-US" sz="28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505654" y="5121810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343491" y="3770524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79834" y="327051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/>
              <a:t>用户行为</a:t>
            </a:r>
            <a:endParaRPr lang="zh-CN" altLang="en-US" sz="28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085837" y="4583496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3577" y="3215071"/>
            <a:ext cx="8721823" cy="409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算法：社交网络分享</a:t>
            </a:r>
            <a:r>
              <a:rPr lang="en-US" altLang="zh-CN" dirty="0"/>
              <a:t>/</a:t>
            </a:r>
            <a:r>
              <a:rPr lang="zh-CN" altLang="en-US" dirty="0"/>
              <a:t>转发行为预测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4" y="1820400"/>
            <a:ext cx="6925456" cy="39584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57200" y="2401728"/>
            <a:ext cx="1005403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rgbClr val="011C9A"/>
                </a:solidFill>
              </a:rPr>
              <a:t>梯度</a:t>
            </a:r>
          </a:p>
          <a:p>
            <a:r>
              <a:rPr lang="zh-CN" altLang="en-US" sz="3200" dirty="0" smtClean="0">
                <a:solidFill>
                  <a:srgbClr val="011C9A"/>
                </a:solidFill>
              </a:rPr>
              <a:t>下降</a:t>
            </a:r>
          </a:p>
          <a:p>
            <a:r>
              <a:rPr lang="zh-CN" altLang="en-US" sz="3200" dirty="0" smtClean="0">
                <a:solidFill>
                  <a:srgbClr val="011C9A"/>
                </a:solidFill>
              </a:rPr>
              <a:t>方法</a:t>
            </a:r>
          </a:p>
          <a:p>
            <a:r>
              <a:rPr lang="zh-CN" altLang="en-US" sz="3200" dirty="0" smtClean="0"/>
              <a:t>求解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93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行为分析的步骤和目标是什么？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假设你是下述世界的安全警察</a:t>
            </a:r>
          </a:p>
          <a:p>
            <a:pPr lvl="1"/>
            <a:r>
              <a:rPr lang="zh-CN" altLang="en-US" dirty="0" smtClean="0"/>
              <a:t>这是一个“植物大战僵尸”的世界</a:t>
            </a:r>
          </a:p>
          <a:p>
            <a:pPr lvl="1"/>
            <a:r>
              <a:rPr lang="zh-CN" altLang="en-US" dirty="0" smtClean="0"/>
              <a:t>生物们（植物和僵尸）都长得差不多</a:t>
            </a:r>
          </a:p>
          <a:p>
            <a:pPr lvl="1"/>
            <a:r>
              <a:rPr lang="zh-CN" altLang="en-US" dirty="0" smtClean="0"/>
              <a:t>掌握生物群日常接触的数据（谁与谁某天见面了）</a:t>
            </a:r>
          </a:p>
          <a:p>
            <a:pPr lvl="1"/>
            <a:r>
              <a:rPr lang="zh-CN" altLang="en-US" dirty="0" smtClean="0"/>
              <a:t>有不少植物</a:t>
            </a:r>
            <a:r>
              <a:rPr lang="en-US" altLang="zh-CN" dirty="0" smtClean="0"/>
              <a:t>/</a:t>
            </a:r>
            <a:r>
              <a:rPr lang="zh-CN" altLang="en-US" dirty="0" smtClean="0"/>
              <a:t>僵尸举报说在它周遭有斗殴现象</a:t>
            </a:r>
          </a:p>
          <a:p>
            <a:r>
              <a:rPr lang="zh-CN" altLang="en-US" dirty="0" smtClean="0"/>
              <a:t>如何制定合理战略和战术维护和平？</a:t>
            </a:r>
          </a:p>
          <a:p>
            <a:pPr lvl="1"/>
            <a:r>
              <a:rPr lang="zh-CN" altLang="en-US" dirty="0" smtClean="0"/>
              <a:t>战略：如何了解生物群的分布和斗殴原委？</a:t>
            </a:r>
          </a:p>
          <a:p>
            <a:pPr lvl="1"/>
            <a:r>
              <a:rPr lang="zh-CN" altLang="en-US" dirty="0" smtClean="0"/>
              <a:t>战术：如何抓住在斗殴的植物</a:t>
            </a:r>
            <a:r>
              <a:rPr lang="en-US" altLang="zh-CN" dirty="0" smtClean="0"/>
              <a:t>/</a:t>
            </a:r>
            <a:r>
              <a:rPr lang="zh-CN" altLang="en-US" dirty="0" smtClean="0"/>
              <a:t>僵尸？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1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评测结果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5" y="1424686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292506"/>
              </p:ext>
            </p:extLst>
          </p:nvPr>
        </p:nvGraphicFramePr>
        <p:xfrm>
          <a:off x="142528" y="2600541"/>
          <a:ext cx="3935760" cy="239268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人人网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腾讯微博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平均误差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均方误差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</a:t>
                      </a:r>
                      <a:endParaRPr lang="zh-CN" altLang="en-US" sz="1800" b="0" dirty="0" smtClean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zh-CN" altLang="en-US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排序指标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</a:t>
                      </a:r>
                      <a:endParaRPr lang="zh-CN" altLang="en-US" sz="1800" b="0" dirty="0" smtClean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zh-CN" altLang="en-US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排序指标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2"/>
          <p:cNvSpPr/>
          <p:nvPr/>
        </p:nvSpPr>
        <p:spPr>
          <a:xfrm>
            <a:off x="4247965" y="3080871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/>
        </p:nvSpPr>
        <p:spPr>
          <a:xfrm>
            <a:off x="4268057" y="5169103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两个案例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“</a:t>
            </a:r>
            <a:r>
              <a:rPr lang="zh-CN" altLang="en-US" dirty="0" smtClean="0"/>
              <a:t>猜你喜欢”：帖子、微博的推荐系统</a:t>
            </a:r>
          </a:p>
          <a:p>
            <a:pPr lvl="1"/>
            <a:r>
              <a:rPr lang="zh-CN" altLang="en-US" dirty="0" smtClean="0"/>
              <a:t>你会分享什么、转发什么？</a:t>
            </a:r>
          </a:p>
          <a:p>
            <a:r>
              <a:rPr lang="zh-CN" altLang="en-US" b="1" dirty="0" smtClean="0">
                <a:solidFill>
                  <a:srgbClr val="011C9A"/>
                </a:solidFill>
              </a:rPr>
              <a:t>“僵尸粉”：假粉丝检测系统</a:t>
            </a:r>
          </a:p>
          <a:p>
            <a:pPr lvl="1"/>
            <a:r>
              <a:rPr lang="zh-CN" altLang="en-US" b="1" dirty="0" smtClean="0">
                <a:solidFill>
                  <a:srgbClr val="011C9A"/>
                </a:solidFill>
              </a:rPr>
              <a:t>谁是假粉丝？谁买了假粉丝？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169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兜售僵尸粉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zh-CN" altLang="en-US" sz="3200" dirty="0" smtClean="0"/>
              <a:t>只要一千五百块钱，获得两万粉丝，成为名人，走向人生巅峰</a:t>
            </a:r>
            <a:endParaRPr lang="zh-CN" alt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29" y="2881931"/>
            <a:ext cx="7797142" cy="2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1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兜售主页“喜欢”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zh-CN" altLang="en-US" sz="3200" dirty="0" smtClean="0"/>
              <a:t>只要一万块钱，让你的产品主页获得二十万个“喜欢”，成为“热门”商品</a:t>
            </a:r>
            <a:endParaRPr lang="zh-CN" alt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5" y="2722347"/>
            <a:ext cx="7871709" cy="28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观察：幂律分布的普适性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出度</a:t>
            </a:r>
            <a:r>
              <a:rPr lang="zh-CN" altLang="en-US" dirty="0" smtClean="0"/>
              <a:t>分布上的异常尖峰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/>
          </p:nvPr>
        </p:nvGraphicFramePr>
        <p:xfrm>
          <a:off x="457200" y="2448235"/>
          <a:ext cx="8444934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DBLP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Author</a:t>
                      </a:r>
                      <a:r>
                        <a:rPr lang="en-US" altLang="zh-CN" dirty="0" smtClean="0"/>
                        <a:t>-publication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" y="3283115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75410" y="5570595"/>
            <a:ext cx="2840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</a:t>
            </a:r>
            <a:r>
              <a:rPr lang="en-US" altLang="zh-CN" sz="1400" dirty="0" smtClean="0"/>
              <a:t>konect.uni-koblenz.de/networks/</a:t>
            </a:r>
            <a:r>
              <a:rPr lang="en-US" sz="1400" dirty="0" smtClean="0"/>
              <a:t>]</a:t>
            </a:r>
          </a:p>
        </p:txBody>
      </p:sp>
      <p:pic>
        <p:nvPicPr>
          <p:cNvPr id="9" name="Picture 8" descr="http://konect.uni-koblenz.de/img/degree.u.flickr-growt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37" y="3264956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22" y="3299891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1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>
                <a:ea typeface="STXinwei" charset="0"/>
                <a:cs typeface="STXinwei" charset="0"/>
              </a:rPr>
              <a:pPr/>
              <a:t>35</a:t>
            </a:fld>
            <a:endParaRPr lang="en-US" dirty="0">
              <a:ea typeface="STXinwei" charset="0"/>
              <a:cs typeface="STXinwei" charset="0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" y="1458473"/>
            <a:ext cx="4680000" cy="4680000"/>
          </a:xfrm>
          <a:prstGeom prst="rect">
            <a:avLst/>
          </a:prstGeom>
        </p:spPr>
      </p:pic>
      <p:cxnSp>
        <p:nvCxnSpPr>
          <p:cNvPr id="7" name="Straight Connector 10"/>
          <p:cNvCxnSpPr/>
          <p:nvPr/>
        </p:nvCxnSpPr>
        <p:spPr>
          <a:xfrm>
            <a:off x="2375602" y="2560799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2375602" y="1984654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2944393" y="1991041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/>
          <p:cNvSpPr/>
          <p:nvPr/>
        </p:nvSpPr>
        <p:spPr>
          <a:xfrm>
            <a:off x="3185248" y="2227914"/>
            <a:ext cx="99257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41</a:t>
            </a:r>
            <a:r>
              <a:rPr lang="zh-CN" altLang="en-US" sz="3200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11" name="Rectangle 15"/>
          <p:cNvSpPr/>
          <p:nvPr/>
        </p:nvSpPr>
        <p:spPr>
          <a:xfrm>
            <a:off x="3166916" y="1698653"/>
            <a:ext cx="122661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317</a:t>
            </a:r>
            <a:r>
              <a:rPr lang="zh-CN" altLang="en-US" sz="3200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 flipH="1">
            <a:off x="2363854" y="2665875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/>
          <p:nvPr/>
        </p:nvSpPr>
        <p:spPr>
          <a:xfrm>
            <a:off x="2363854" y="4639379"/>
            <a:ext cx="1239442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STXinwei" charset="0"/>
                <a:ea typeface="STXinwei" charset="0"/>
                <a:cs typeface="STXinwei" charset="0"/>
              </a:rPr>
              <a:t>20</a:t>
            </a:r>
            <a:endParaRPr lang="en-US" sz="3200" b="1" dirty="0">
              <a:solidFill>
                <a:srgbClr val="FF000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pic>
        <p:nvPicPr>
          <p:cNvPr id="14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80681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3"/>
          <p:cNvSpPr/>
          <p:nvPr/>
        </p:nvSpPr>
        <p:spPr>
          <a:xfrm>
            <a:off x="1487033" y="757368"/>
            <a:ext cx="148951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STXinwei" charset="0"/>
                <a:ea typeface="STXinwei" charset="0"/>
                <a:cs typeface="STXinwei" charset="0"/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365" y="849700"/>
            <a:ext cx="1476686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41</a:t>
            </a:r>
            <a:r>
              <a:rPr lang="en-US" altLang="zh-CN" sz="32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00</a:t>
            </a:r>
            <a:r>
              <a:rPr lang="zh-CN" altLang="en-US" sz="32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b="1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1458473"/>
            <a:ext cx="4680000" cy="4680000"/>
          </a:xfrm>
          <a:prstGeom prst="rect">
            <a:avLst/>
          </a:prstGeom>
        </p:spPr>
      </p:pic>
      <p:cxnSp>
        <p:nvCxnSpPr>
          <p:cNvPr id="18" name="Straight Connector 5"/>
          <p:cNvCxnSpPr/>
          <p:nvPr/>
        </p:nvCxnSpPr>
        <p:spPr>
          <a:xfrm>
            <a:off x="7795713" y="272079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"/>
          <p:cNvCxnSpPr/>
          <p:nvPr/>
        </p:nvCxnSpPr>
        <p:spPr>
          <a:xfrm>
            <a:off x="7753840" y="2300581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8377601" y="2271238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8"/>
          <p:cNvSpPr/>
          <p:nvPr/>
        </p:nvSpPr>
        <p:spPr>
          <a:xfrm>
            <a:off x="8012118" y="2709299"/>
            <a:ext cx="1063112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44</a:t>
            </a:r>
            <a:r>
              <a:rPr lang="zh-CN" altLang="en-US" sz="3200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dirty="0">
              <a:solidFill>
                <a:srgbClr val="0070C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7821202" y="1686463"/>
            <a:ext cx="1156086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191</a:t>
            </a:r>
            <a:r>
              <a:rPr lang="zh-CN" altLang="en-US" sz="3200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dirty="0">
              <a:solidFill>
                <a:srgbClr val="0070C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7732233" y="2743823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/>
          <p:cNvSpPr/>
          <p:nvPr/>
        </p:nvSpPr>
        <p:spPr>
          <a:xfrm>
            <a:off x="7732233" y="4640320"/>
            <a:ext cx="123142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STXinwei" charset="0"/>
                <a:ea typeface="STXinwei" charset="0"/>
                <a:cs typeface="STXinwei" charset="0"/>
              </a:rPr>
              <a:t>64</a:t>
            </a:r>
            <a:endParaRPr lang="en-US" sz="3200" b="1" dirty="0">
              <a:solidFill>
                <a:srgbClr val="FF000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25" name="矩形 33"/>
          <p:cNvSpPr/>
          <p:nvPr/>
        </p:nvSpPr>
        <p:spPr>
          <a:xfrm>
            <a:off x="5858301" y="757368"/>
            <a:ext cx="128592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STXinwei" charset="0"/>
                <a:ea typeface="STXinwei" charset="0"/>
                <a:cs typeface="STXinwei" charset="0"/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26" name="Rectangle 15"/>
          <p:cNvSpPr/>
          <p:nvPr/>
        </p:nvSpPr>
        <p:spPr>
          <a:xfrm>
            <a:off x="7139058" y="849699"/>
            <a:ext cx="205056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1</a:t>
            </a:r>
            <a:r>
              <a:rPr lang="zh-CN" altLang="en-US" sz="3200" b="1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亿</a:t>
            </a:r>
            <a:r>
              <a:rPr lang="en-US" altLang="zh-CN" sz="3200" b="1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1700</a:t>
            </a:r>
            <a:r>
              <a:rPr lang="zh-CN" altLang="en-US" sz="3200" b="1" dirty="0" smtClean="0">
                <a:solidFill>
                  <a:srgbClr val="0070C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3200" b="1" dirty="0">
              <a:solidFill>
                <a:srgbClr val="0070C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pic>
        <p:nvPicPr>
          <p:cNvPr id="27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7820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6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观察：聪明的“僵尸粉”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很难鉴别单个账户是否是“僵尸粉”</a:t>
            </a:r>
            <a:endParaRPr lang="zh-CN" altLang="en-US" sz="2400" dirty="0" smtClean="0"/>
          </a:p>
          <a:p>
            <a:pPr lvl="1"/>
            <a:r>
              <a:rPr lang="zh-CN" altLang="en-US" sz="2000" dirty="0" smtClean="0"/>
              <a:t>“寂静”：几乎不发微博</a:t>
            </a:r>
          </a:p>
          <a:p>
            <a:pPr lvl="1"/>
            <a:r>
              <a:rPr lang="zh-CN" altLang="en-US" sz="2000" dirty="0" smtClean="0"/>
              <a:t>“平凡”：粉丝少</a:t>
            </a:r>
          </a:p>
          <a:p>
            <a:pPr lvl="1"/>
            <a:r>
              <a:rPr lang="zh-CN" altLang="en-US" sz="2000" dirty="0" smtClean="0"/>
              <a:t>“</a:t>
            </a:r>
            <a:r>
              <a:rPr lang="zh-CN" altLang="en-US" sz="2000" dirty="0" smtClean="0"/>
              <a:t>不贪婪”：只关注</a:t>
            </a:r>
            <a:r>
              <a:rPr lang="en-US" altLang="zh-CN" sz="2000" dirty="0" smtClean="0"/>
              <a:t>20</a:t>
            </a:r>
            <a:r>
              <a:rPr lang="zh-CN" altLang="en-US" sz="2000" dirty="0" smtClean="0"/>
              <a:t>个，哪怕总顾客数有</a:t>
            </a:r>
            <a:r>
              <a:rPr lang="en-US" altLang="zh-CN" sz="2000" dirty="0" smtClean="0"/>
              <a:t>1500</a:t>
            </a:r>
            <a:r>
              <a:rPr lang="zh-CN" altLang="en-US" sz="2000" dirty="0" smtClean="0"/>
              <a:t>之多</a:t>
            </a:r>
            <a:endParaRPr lang="zh-CN" altLang="en-US" sz="2400" dirty="0" smtClean="0"/>
          </a:p>
          <a:p>
            <a:r>
              <a:rPr lang="zh-CN" altLang="en-US" sz="2400" dirty="0" smtClean="0"/>
              <a:t>基于特征提取的“经验驱动”会失效</a:t>
            </a:r>
          </a:p>
          <a:p>
            <a:pPr lvl="1"/>
            <a:r>
              <a:rPr lang="zh-CN" altLang="en-US" sz="2000" dirty="0" smtClean="0"/>
              <a:t>使用</a:t>
            </a:r>
            <a:r>
              <a:rPr lang="zh-CN" altLang="en-US" sz="2000" dirty="0" smtClean="0"/>
              <a:t>“</a:t>
            </a:r>
            <a:r>
              <a:rPr lang="en-US" altLang="zh-CN" sz="2000" dirty="0" smtClean="0"/>
              <a:t>#</a:t>
            </a:r>
            <a:r>
              <a:rPr lang="zh-CN" altLang="en-US" sz="2000" dirty="0" smtClean="0"/>
              <a:t>”的数量</a:t>
            </a:r>
          </a:p>
          <a:p>
            <a:pPr lvl="1"/>
            <a:r>
              <a:rPr lang="zh-CN" altLang="en-US" sz="2000" dirty="0" smtClean="0"/>
              <a:t>使用超链接的数量</a:t>
            </a:r>
          </a:p>
          <a:p>
            <a:pPr lvl="1"/>
            <a:r>
              <a:rPr lang="zh-CN" altLang="en-US" sz="2000" dirty="0" smtClean="0"/>
              <a:t>粉丝数量、所关注的人的数量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8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9935" y="1943608"/>
            <a:ext cx="36576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713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观察：被关注者的粉丝数和权威度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59" y="1612649"/>
            <a:ext cx="4533900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976875" y="1433527"/>
            <a:ext cx="166082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11C9A"/>
                </a:solidFill>
                <a:cs typeface="Times New Roman" pitchFamily="18" charset="0"/>
              </a:rPr>
              <a:t>奥巴马总统</a:t>
            </a:r>
            <a:endParaRPr lang="en-US" altLang="zh-CN" sz="2000" dirty="0">
              <a:solidFill>
                <a:srgbClr val="011C9A"/>
              </a:solidFill>
              <a:cs typeface="Times New Roman" pitchFamily="18" charset="0"/>
            </a:endParaRPr>
          </a:p>
        </p:txBody>
      </p:sp>
      <p:cxnSp>
        <p:nvCxnSpPr>
          <p:cNvPr id="8" name="直接连接符 27"/>
          <p:cNvCxnSpPr/>
          <p:nvPr/>
        </p:nvCxnSpPr>
        <p:spPr>
          <a:xfrm>
            <a:off x="7106756" y="1809204"/>
            <a:ext cx="164199" cy="471525"/>
          </a:xfrm>
          <a:prstGeom prst="line">
            <a:avLst/>
          </a:prstGeom>
          <a:ln w="127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14355" y="4130646"/>
            <a:ext cx="122745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011C9A"/>
                </a:solidFill>
                <a:cs typeface="Times New Roman" pitchFamily="18" charset="0"/>
              </a:rPr>
              <a:t>平凡如我</a:t>
            </a:r>
            <a:endParaRPr lang="en-US" altLang="zh-CN" sz="2000" dirty="0">
              <a:solidFill>
                <a:srgbClr val="011C9A"/>
              </a:solidFill>
              <a:cs typeface="Times New Roman" pitchFamily="18" charset="0"/>
            </a:endParaRPr>
          </a:p>
        </p:txBody>
      </p:sp>
      <p:cxnSp>
        <p:nvCxnSpPr>
          <p:cNvPr id="10" name="直接连接符 27"/>
          <p:cNvCxnSpPr/>
          <p:nvPr/>
        </p:nvCxnSpPr>
        <p:spPr>
          <a:xfrm>
            <a:off x="5976876" y="4530756"/>
            <a:ext cx="763137" cy="645928"/>
          </a:xfrm>
          <a:prstGeom prst="line">
            <a:avLst/>
          </a:prstGeom>
          <a:ln w="127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46" y="1612649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观察：这两个账户关注了什么样的人？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>
          <a:xfrm>
            <a:off x="457200" y="1511300"/>
            <a:ext cx="3918136" cy="4533900"/>
          </a:xfrm>
        </p:spPr>
        <p:txBody>
          <a:bodyPr>
            <a:normAutofit/>
          </a:bodyPr>
          <a:lstStyle/>
          <a:p>
            <a:r>
              <a:rPr lang="en-US" altLang="zh-CN" sz="2000" i="1" dirty="0" smtClean="0">
                <a:solidFill>
                  <a:srgbClr val="00B0F0"/>
                </a:solidFill>
              </a:rPr>
              <a:t>@Buy</a:t>
            </a:r>
            <a:r>
              <a:rPr lang="zh-CN" altLang="en-US" sz="2000" i="1" dirty="0" smtClean="0">
                <a:solidFill>
                  <a:srgbClr val="00B0F0"/>
                </a:solidFill>
              </a:rPr>
              <a:t> </a:t>
            </a:r>
            <a:r>
              <a:rPr lang="en-US" altLang="zh-CN" sz="2000" i="1" dirty="0" smtClean="0">
                <a:solidFill>
                  <a:srgbClr val="00B0F0"/>
                </a:solidFill>
              </a:rPr>
              <a:t>AB22</a:t>
            </a:r>
            <a:r>
              <a:rPr lang="zh-CN" altLang="en-US" sz="2800" dirty="0" smtClean="0"/>
              <a:t>所关注的人群</a:t>
            </a:r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同步性：</a:t>
            </a:r>
            <a:r>
              <a:rPr lang="zh-CN" altLang="en-US" dirty="0" smtClean="0"/>
              <a:t>他们彼此之间非常相似</a:t>
            </a:r>
            <a:endParaRPr lang="en-US" altLang="zh-CN" dirty="0" smtClean="0"/>
          </a:p>
          <a:p>
            <a:pPr lvl="1"/>
            <a:r>
              <a:rPr lang="zh-CN" altLang="en-US" b="1" dirty="0" smtClean="0">
                <a:solidFill>
                  <a:srgbClr val="FF0000"/>
                </a:solidFill>
              </a:rPr>
              <a:t>异常性：</a:t>
            </a:r>
            <a:r>
              <a:rPr lang="zh-CN" altLang="en-US" dirty="0" smtClean="0"/>
              <a:t>他们与其他人非常不同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942" y="2305701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79" y="3115903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085" y="4324561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7091403" y="3206208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440451" y="1884038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endCxn id="12" idx="1"/>
          </p:cNvCxnSpPr>
          <p:nvPr/>
        </p:nvCxnSpPr>
        <p:spPr>
          <a:xfrm flipV="1">
            <a:off x="6513551" y="3637662"/>
            <a:ext cx="577852" cy="1599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/>
          <p:nvPr/>
        </p:nvCxnSpPr>
        <p:spPr>
          <a:xfrm>
            <a:off x="6941584" y="2229891"/>
            <a:ext cx="581867" cy="3590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52" y="1501512"/>
            <a:ext cx="552648" cy="8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6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434086"/>
            <a:ext cx="8401987" cy="990600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表示：同步程度（高则有同步性）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59442" y="3757462"/>
            <a:ext cx="425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011C9A"/>
                </a:solidFill>
              </a:rPr>
              <a:t>&gt;</a:t>
            </a:r>
            <a:endParaRPr lang="en-US" sz="3200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672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行为分析的步骤和目标是什么？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寻找斗殴行为发生的动机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表示生物及其之间的行为（使可计算）</a:t>
            </a:r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检测在斗殴或有潜在斗殴可能的小群体</a:t>
            </a:r>
            <a:endParaRPr lang="zh-CN" alt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1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表示：正常程度（低则有异常性）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4359442" y="3757462"/>
            <a:ext cx="4251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011C9A"/>
                </a:solidFill>
              </a:rPr>
              <a:t>&lt;</a:t>
            </a:r>
            <a:endParaRPr lang="en-US" sz="3200" dirty="0">
              <a:solidFill>
                <a:srgbClr val="011C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675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算法：同步行为检测算法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同步程度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异常程度图：理论上存在二次曲线下界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2029015"/>
            <a:ext cx="5558026" cy="47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meng\Desktop\cellvnorcohD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253" y="29087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3"/>
          <p:cNvSpPr/>
          <p:nvPr/>
        </p:nvSpPr>
        <p:spPr>
          <a:xfrm>
            <a:off x="3908237" y="44383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3480395" y="34279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5"/>
          <p:cNvSpPr/>
          <p:nvPr/>
        </p:nvSpPr>
        <p:spPr>
          <a:xfrm>
            <a:off x="4201404" y="50091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28123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25" y="40210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19"/>
          <p:cNvCxnSpPr/>
          <p:nvPr/>
        </p:nvCxnSpPr>
        <p:spPr>
          <a:xfrm>
            <a:off x="2711085" y="34167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99" y="479551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19"/>
          <p:cNvCxnSpPr/>
          <p:nvPr/>
        </p:nvCxnSpPr>
        <p:spPr>
          <a:xfrm flipH="1">
            <a:off x="4561444" y="44383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958" y="3966543"/>
            <a:ext cx="552648" cy="82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惊艳的检测结果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98" y="1602522"/>
            <a:ext cx="4572000" cy="4572000"/>
          </a:xfrm>
          <a:prstGeom prst="rect">
            <a:avLst/>
          </a:prstGeom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3016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Connector 12"/>
          <p:cNvCxnSpPr/>
          <p:nvPr/>
        </p:nvCxnSpPr>
        <p:spPr>
          <a:xfrm>
            <a:off x="6400031" y="2635398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6400031" y="215642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4"/>
          <p:cNvCxnSpPr/>
          <p:nvPr/>
        </p:nvCxnSpPr>
        <p:spPr>
          <a:xfrm>
            <a:off x="71720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5"/>
          <p:cNvSpPr/>
          <p:nvPr/>
        </p:nvSpPr>
        <p:spPr>
          <a:xfrm>
            <a:off x="7197817" y="2641029"/>
            <a:ext cx="1192955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41</a:t>
            </a:r>
            <a:r>
              <a:rPr lang="zh-CN" altLang="en-US" sz="40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4000" b="1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sp>
        <p:nvSpPr>
          <p:cNvPr id="48" name="Rectangle 16"/>
          <p:cNvSpPr/>
          <p:nvPr/>
        </p:nvSpPr>
        <p:spPr>
          <a:xfrm>
            <a:off x="7197817" y="1454927"/>
            <a:ext cx="148470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40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317</a:t>
            </a:r>
            <a:r>
              <a:rPr lang="zh-CN" altLang="en-US" sz="40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万</a:t>
            </a:r>
            <a:endParaRPr lang="en-US" sz="4000" b="1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  <p:cxnSp>
        <p:nvCxnSpPr>
          <p:cNvPr id="49" name="Straight Connector 17"/>
          <p:cNvCxnSpPr/>
          <p:nvPr/>
        </p:nvCxnSpPr>
        <p:spPr>
          <a:xfrm flipH="1">
            <a:off x="6293209" y="2743766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8"/>
          <p:cNvSpPr/>
          <p:nvPr/>
        </p:nvSpPr>
        <p:spPr>
          <a:xfrm>
            <a:off x="6339951" y="3888522"/>
            <a:ext cx="1502334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STXinwei" charset="0"/>
                <a:ea typeface="STXinwei" charset="0"/>
                <a:cs typeface="STXinwei" charset="0"/>
              </a:rPr>
              <a:t>d=20</a:t>
            </a:r>
            <a:endParaRPr lang="en-US" sz="4000" b="1" dirty="0">
              <a:solidFill>
                <a:srgbClr val="00B0F0"/>
              </a:solidFill>
              <a:latin typeface="STXinwei" charset="0"/>
              <a:ea typeface="STXinwei" charset="0"/>
              <a:cs typeface="STXinw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14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57352"/>
            <a:ext cx="8229600" cy="990600"/>
          </a:xfrm>
        </p:spPr>
        <p:txBody>
          <a:bodyPr>
            <a:normAutofit/>
          </a:bodyPr>
          <a:lstStyle/>
          <a:p>
            <a:r>
              <a:rPr lang="zh-CN" altLang="en-US" sz="2800" b="1" dirty="0" smtClean="0"/>
              <a:t>数据驱动的行为分析方法</a:t>
            </a:r>
            <a:br>
              <a:rPr lang="zh-CN" altLang="en-US" sz="2800" b="1" dirty="0" smtClean="0"/>
            </a:br>
            <a:r>
              <a:rPr lang="zh-CN" altLang="en-US" sz="2800" b="1" dirty="0" smtClean="0"/>
              <a:t>我的一些工作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6012" y="1374532"/>
            <a:ext cx="2600822" cy="98430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行为预测</a:t>
            </a:r>
          </a:p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和推荐系统</a:t>
            </a:r>
            <a:endParaRPr lang="en-US" sz="2400" dirty="0">
              <a:solidFill>
                <a:srgbClr val="011C9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6715" y="4873453"/>
            <a:ext cx="3058027" cy="106014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可疑行为检测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(ISSI’16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10" name="Elbow Connector 9"/>
          <p:cNvCxnSpPr>
            <a:stCxn id="2" idx="1"/>
            <a:endCxn id="9" idx="1"/>
          </p:cNvCxnSpPr>
          <p:nvPr/>
        </p:nvCxnSpPr>
        <p:spPr>
          <a:xfrm rot="10800000" flipH="1" flipV="1">
            <a:off x="976011" y="1866681"/>
            <a:ext cx="703" cy="3536843"/>
          </a:xfrm>
          <a:prstGeom prst="bentConnector3">
            <a:avLst>
              <a:gd name="adj1" fmla="val -32517781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21361" y="1068416"/>
            <a:ext cx="1851287" cy="65488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EBB100"/>
                </a:solidFill>
              </a:rPr>
              <a:t>“</a:t>
            </a:r>
            <a:r>
              <a:rPr lang="zh-CN" altLang="en-US" sz="2400" dirty="0" smtClean="0">
                <a:solidFill>
                  <a:srgbClr val="EBB100"/>
                </a:solidFill>
              </a:rPr>
              <a:t>发生环境”</a:t>
            </a:r>
            <a:endParaRPr lang="en-US" sz="2400" dirty="0">
              <a:solidFill>
                <a:srgbClr val="EBB1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21361" y="3192346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EBB100"/>
                </a:solidFill>
              </a:rPr>
              <a:t>“</a:t>
            </a:r>
            <a:r>
              <a:rPr lang="zh-CN" altLang="en-US" sz="2400" dirty="0" smtClean="0">
                <a:solidFill>
                  <a:srgbClr val="EBB100"/>
                </a:solidFill>
              </a:rPr>
              <a:t>数据来源”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18" name="Elbow Connector 17"/>
          <p:cNvCxnSpPr>
            <a:stCxn id="14" idx="1"/>
            <a:endCxn id="15" idx="1"/>
          </p:cNvCxnSpPr>
          <p:nvPr/>
        </p:nvCxnSpPr>
        <p:spPr>
          <a:xfrm rot="10800000" flipV="1">
            <a:off x="4121361" y="1395855"/>
            <a:ext cx="12700" cy="2146023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0" idx="3"/>
          </p:cNvCxnSpPr>
          <p:nvPr/>
        </p:nvCxnSpPr>
        <p:spPr>
          <a:xfrm flipV="1">
            <a:off x="3568090" y="3149750"/>
            <a:ext cx="332923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461" y="3467644"/>
            <a:ext cx="674557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27882" y="408985"/>
            <a:ext cx="2263515" cy="720066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</a:rPr>
              <a:t>社交环境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27882" y="1213296"/>
            <a:ext cx="2263515" cy="7268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时空环境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8" name="Elbow Connector 27"/>
          <p:cNvCxnSpPr>
            <a:stCxn id="26" idx="1"/>
            <a:endCxn id="27" idx="1"/>
          </p:cNvCxnSpPr>
          <p:nvPr/>
        </p:nvCxnSpPr>
        <p:spPr>
          <a:xfrm rot="10800000" flipV="1">
            <a:off x="6727882" y="769017"/>
            <a:ext cx="12700" cy="807705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3"/>
          </p:cNvCxnSpPr>
          <p:nvPr/>
        </p:nvCxnSpPr>
        <p:spPr>
          <a:xfrm flipV="1">
            <a:off x="3576834" y="1866681"/>
            <a:ext cx="3152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3"/>
          </p:cNvCxnSpPr>
          <p:nvPr/>
        </p:nvCxnSpPr>
        <p:spPr>
          <a:xfrm flipV="1">
            <a:off x="5972648" y="1395855"/>
            <a:ext cx="544032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2990" y="4090869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smtClean="0">
                <a:solidFill>
                  <a:srgbClr val="EBB100"/>
                </a:solidFill>
              </a:rPr>
              <a:t>“行为意图”</a:t>
            </a:r>
            <a:endParaRPr lang="en-US" sz="2800" dirty="0">
              <a:solidFill>
                <a:srgbClr val="EBB1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07469" y="4470776"/>
            <a:ext cx="4184576" cy="932749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0B050"/>
                </a:solidFill>
              </a:rPr>
              <a:t>同步、密集行为检测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(WWW’14,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PAKDD’14,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KDD’14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Best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Paper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Finalist,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KAIS’15,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TKDD’16)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7469" y="5461531"/>
            <a:ext cx="4183928" cy="67082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可疑程度评价指标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(ICDM’15,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>
            <a:stCxn id="19" idx="1"/>
            <a:endCxn id="20" idx="1"/>
          </p:cNvCxnSpPr>
          <p:nvPr/>
        </p:nvCxnSpPr>
        <p:spPr>
          <a:xfrm rot="10800000" flipV="1">
            <a:off x="4807469" y="4937151"/>
            <a:ext cx="12700" cy="859792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3"/>
          </p:cNvCxnSpPr>
          <p:nvPr/>
        </p:nvCxnSpPr>
        <p:spPr>
          <a:xfrm>
            <a:off x="4034742" y="5403525"/>
            <a:ext cx="533329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40582" y="2807353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跨域行为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TKDE’15)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40582" y="3676042"/>
            <a:ext cx="2263515" cy="7441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跨平台行为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(AAAI’16)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33" name="Elbow Connector 32"/>
          <p:cNvCxnSpPr>
            <a:stCxn id="30" idx="1"/>
            <a:endCxn id="32" idx="1"/>
          </p:cNvCxnSpPr>
          <p:nvPr/>
        </p:nvCxnSpPr>
        <p:spPr>
          <a:xfrm rot="10800000" flipV="1">
            <a:off x="6740582" y="3187469"/>
            <a:ext cx="12700" cy="860650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3"/>
          </p:cNvCxnSpPr>
          <p:nvPr/>
        </p:nvCxnSpPr>
        <p:spPr>
          <a:xfrm>
            <a:off x="5972648" y="3541879"/>
            <a:ext cx="5438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27711" y="2108288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EBB100"/>
                </a:solidFill>
              </a:rPr>
              <a:t>“</a:t>
            </a:r>
            <a:r>
              <a:rPr lang="zh-CN" altLang="en-US" sz="2400" dirty="0" smtClean="0">
                <a:solidFill>
                  <a:srgbClr val="EBB100"/>
                </a:solidFill>
              </a:rPr>
              <a:t>行为内容”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45" name="Straight Connector 44"/>
          <p:cNvCxnSpPr>
            <a:endCxn id="44" idx="1"/>
          </p:cNvCxnSpPr>
          <p:nvPr/>
        </p:nvCxnSpPr>
        <p:spPr>
          <a:xfrm flipV="1">
            <a:off x="3904110" y="2457821"/>
            <a:ext cx="223601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67268" y="2759289"/>
            <a:ext cx="2600822" cy="78092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行为概括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>
            <a:endCxn id="50" idx="1"/>
          </p:cNvCxnSpPr>
          <p:nvPr/>
        </p:nvCxnSpPr>
        <p:spPr>
          <a:xfrm>
            <a:off x="753290" y="3149750"/>
            <a:ext cx="213978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727881" y="1987468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011C9A"/>
                </a:solidFill>
              </a:rPr>
              <a:t>属性抽取</a:t>
            </a:r>
            <a:endParaRPr lang="zh-CN" altLang="en-US" sz="2400" dirty="0" smtClean="0">
              <a:solidFill>
                <a:srgbClr val="011C9A"/>
              </a:solidFill>
            </a:endParaRPr>
          </a:p>
        </p:txBody>
      </p:sp>
      <p:cxnSp>
        <p:nvCxnSpPr>
          <p:cNvPr id="38" name="Straight Connector 37"/>
          <p:cNvCxnSpPr>
            <a:stCxn id="44" idx="3"/>
          </p:cNvCxnSpPr>
          <p:nvPr/>
        </p:nvCxnSpPr>
        <p:spPr>
          <a:xfrm>
            <a:off x="5978998" y="2457821"/>
            <a:ext cx="761584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853947" y="6251052"/>
            <a:ext cx="6137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smtClean="0">
                <a:solidFill>
                  <a:schemeClr val="bg1"/>
                </a:solidFill>
              </a:rPr>
              <a:t>欢迎访问 </a:t>
            </a:r>
            <a:r>
              <a:rPr lang="en-US" altLang="zh-CN" sz="3200" b="1" dirty="0" smtClean="0">
                <a:solidFill>
                  <a:schemeClr val="bg1"/>
                </a:solidFill>
                <a:hlinkClick r:id="rId3"/>
              </a:rPr>
              <a:t>www.meng-jiang.com</a:t>
            </a:r>
            <a:endParaRPr lang="zh-CN" altLang="en-U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总结讨论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行为、行为分析的步骤与目标</a:t>
            </a:r>
          </a:p>
          <a:p>
            <a:r>
              <a:rPr lang="zh-CN" altLang="en-US" dirty="0" smtClean="0"/>
              <a:t>行为分析方法：数据驱动 </a:t>
            </a:r>
            <a:r>
              <a:rPr lang="en-US" altLang="zh-CN" dirty="0" smtClean="0"/>
              <a:t>vs</a:t>
            </a:r>
            <a:r>
              <a:rPr lang="zh-CN" altLang="en-US" dirty="0" smtClean="0"/>
              <a:t> 经验驱动</a:t>
            </a:r>
          </a:p>
          <a:p>
            <a:r>
              <a:rPr lang="zh-CN" altLang="en-US" dirty="0" smtClean="0"/>
              <a:t>方法论：从观察、表示（模型）到算法</a:t>
            </a:r>
          </a:p>
          <a:p>
            <a:r>
              <a:rPr lang="zh-CN" altLang="en-US" dirty="0" smtClean="0"/>
              <a:t>应用：推荐系统、异常检测、分类聚类等</a:t>
            </a:r>
          </a:p>
          <a:p>
            <a:r>
              <a:rPr lang="zh-CN" altLang="en-US" dirty="0" smtClean="0"/>
              <a:t>拓展至金融领域：精准推荐、反欺诈系统</a:t>
            </a:r>
          </a:p>
          <a:p>
            <a:pPr lvl="1"/>
            <a:r>
              <a:rPr lang="zh-CN" altLang="en-US" dirty="0" smtClean="0"/>
              <a:t>前景？应用与服务？</a:t>
            </a:r>
          </a:p>
          <a:p>
            <a:pPr lvl="1"/>
            <a:r>
              <a:rPr lang="zh-CN" altLang="en-US" dirty="0" smtClean="0"/>
              <a:t>数据来源？观察？</a:t>
            </a:r>
          </a:p>
          <a:p>
            <a:pPr lvl="1"/>
            <a:r>
              <a:rPr lang="zh-CN" altLang="en-US" dirty="0" smtClean="0"/>
              <a:t>表示？模型？算法？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155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谢谢大家！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传统的经验驱动的行为分析方法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长的难看的 会和 长得可爱的 打架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仅靠安全警察肉眼观察生物的长相</a:t>
            </a:r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仅靠安全警察抓捕长相难看的生物</a:t>
            </a:r>
            <a:endParaRPr lang="zh-CN" alt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8105" y="5472496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会</a:t>
            </a:r>
            <a:r>
              <a:rPr lang="zh-CN" altLang="en-US" sz="2800" smtClean="0"/>
              <a:t>错误地与僵尸归为一类</a:t>
            </a:r>
            <a:endParaRPr lang="en-US" sz="2800" dirty="0"/>
          </a:p>
        </p:txBody>
      </p:sp>
      <p:sp>
        <p:nvSpPr>
          <p:cNvPr id="16" name="Right Arrow 15"/>
          <p:cNvSpPr/>
          <p:nvPr/>
        </p:nvSpPr>
        <p:spPr>
          <a:xfrm rot="14442437">
            <a:off x="706856" y="5207484"/>
            <a:ext cx="299390" cy="302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数据驱动</a:t>
            </a:r>
            <a:r>
              <a:rPr lang="zh-CN" altLang="en-US" dirty="0" smtClean="0"/>
              <a:t>的行为分析方法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从真实数据分布入手，理解行为动机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323385" y="4714494"/>
            <a:ext cx="449353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smtClean="0"/>
              <a:t>全局数据分布：</a:t>
            </a:r>
          </a:p>
          <a:p>
            <a:r>
              <a:rPr lang="zh-CN" altLang="en-US" sz="2800" dirty="0" smtClean="0"/>
              <a:t>人口在某些时段极具下降！</a:t>
            </a:r>
            <a:endParaRPr lang="en-US" sz="2800" dirty="0"/>
          </a:p>
        </p:txBody>
      </p:sp>
      <p:sp>
        <p:nvSpPr>
          <p:cNvPr id="21" name="Right Arrow 20"/>
          <p:cNvSpPr/>
          <p:nvPr/>
        </p:nvSpPr>
        <p:spPr>
          <a:xfrm rot="8669617">
            <a:off x="2918776" y="5510688"/>
            <a:ext cx="344995" cy="31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11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数据驱动</a:t>
            </a:r>
            <a:r>
              <a:rPr lang="zh-CN" altLang="en-US" dirty="0" smtClean="0"/>
              <a:t>的行为分析方法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从真实数据分布入手，理解行为动机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3143833" y="5136904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432830" y="4382212"/>
            <a:ext cx="269817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局部数据分布：</a:t>
            </a:r>
          </a:p>
          <a:p>
            <a:r>
              <a:rPr lang="zh-CN" altLang="en-US" sz="2800" dirty="0" smtClean="0"/>
              <a:t>人口极具下降时</a:t>
            </a:r>
          </a:p>
          <a:p>
            <a:r>
              <a:rPr lang="zh-CN" altLang="en-US" sz="2800" dirty="0" smtClean="0"/>
              <a:t>发生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密集接触</a:t>
            </a:r>
            <a:r>
              <a:rPr lang="zh-CN" altLang="en-US" sz="2800" dirty="0" smtClean="0"/>
              <a:t>！</a:t>
            </a:r>
          </a:p>
          <a:p>
            <a:r>
              <a:rPr lang="en-US" altLang="zh-CN" sz="2800" dirty="0" smtClean="0"/>
              <a:t>—</a:t>
            </a:r>
            <a:r>
              <a:rPr lang="zh-CN" altLang="en-US" sz="2800" dirty="0" smtClean="0"/>
              <a:t> 斗殴！</a:t>
            </a:r>
            <a:endParaRPr lang="en-US" sz="2800" dirty="0"/>
          </a:p>
        </p:txBody>
      </p:sp>
      <p:sp>
        <p:nvSpPr>
          <p:cNvPr id="59" name="Right Arrow 58"/>
          <p:cNvSpPr/>
          <p:nvPr/>
        </p:nvSpPr>
        <p:spPr>
          <a:xfrm rot="8669617">
            <a:off x="6077289" y="5381711"/>
            <a:ext cx="344995" cy="31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3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数据驱动</a:t>
            </a:r>
            <a:r>
              <a:rPr lang="zh-CN" altLang="en-US" dirty="0" smtClean="0"/>
              <a:t>的行为分析方法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从真实数据分布入手，理解行为动机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利用数学</a:t>
            </a:r>
            <a:r>
              <a:rPr lang="zh-CN" altLang="en-US" sz="2800" dirty="0" smtClean="0"/>
              <a:t>模型</a:t>
            </a:r>
            <a:r>
              <a:rPr lang="zh-CN" altLang="en-US" sz="2800" dirty="0" smtClean="0"/>
              <a:t>表示</a:t>
            </a:r>
            <a:r>
              <a:rPr lang="zh-CN" altLang="en-US" sz="2800" dirty="0" smtClean="0"/>
              <a:t>交互</a:t>
            </a:r>
            <a:r>
              <a:rPr lang="zh-CN" altLang="en-US" sz="2800" dirty="0"/>
              <a:t>行为</a:t>
            </a:r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57" name="Right Arrow 56"/>
          <p:cNvSpPr/>
          <p:nvPr/>
        </p:nvSpPr>
        <p:spPr>
          <a:xfrm>
            <a:off x="3143833" y="5136904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453168" y="4785478"/>
            <a:ext cx="26981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用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密集二部子图</a:t>
            </a:r>
          </a:p>
          <a:p>
            <a:r>
              <a:rPr lang="zh-CN" altLang="en-US" sz="2800" dirty="0" smtClean="0"/>
              <a:t>表示斗殴事件！</a:t>
            </a:r>
            <a:endParaRPr lang="en-US" sz="2800" dirty="0"/>
          </a:p>
        </p:txBody>
      </p:sp>
      <p:sp>
        <p:nvSpPr>
          <p:cNvPr id="59" name="Right Arrow 58"/>
          <p:cNvSpPr/>
          <p:nvPr/>
        </p:nvSpPr>
        <p:spPr>
          <a:xfrm rot="8669617">
            <a:off x="6188304" y="5296748"/>
            <a:ext cx="344995" cy="3157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9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数据驱动</a:t>
            </a:r>
            <a:r>
              <a:rPr lang="zh-CN" altLang="en-US" dirty="0"/>
              <a:t>的行为分析方法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行为理解</a:t>
            </a:r>
            <a:endParaRPr lang="zh-CN" altLang="en-US" sz="3200" dirty="0"/>
          </a:p>
        </p:txBody>
      </p:sp>
      <p:sp>
        <p:nvSpPr>
          <p:cNvPr id="6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行为建模</a:t>
            </a:r>
            <a:endParaRPr lang="zh-CN" altLang="en-US" sz="3200" dirty="0"/>
          </a:p>
        </p:txBody>
      </p:sp>
      <p:sp>
        <p:nvSpPr>
          <p:cNvPr id="7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dirty="0" smtClean="0"/>
              <a:t>行为干预</a:t>
            </a:r>
            <a:endParaRPr lang="zh-CN" altLang="en-US" sz="3200" dirty="0"/>
          </a:p>
        </p:txBody>
      </p:sp>
      <p:sp>
        <p:nvSpPr>
          <p:cNvPr id="8" name="矩形 2"/>
          <p:cNvSpPr/>
          <p:nvPr/>
        </p:nvSpPr>
        <p:spPr>
          <a:xfrm>
            <a:off x="2344993" y="1744902"/>
            <a:ext cx="6681020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从真实数据分布入手，理解行为动机</a:t>
            </a:r>
            <a:endParaRPr lang="zh-CN" altLang="en-US" sz="2800" dirty="0"/>
          </a:p>
        </p:txBody>
      </p:sp>
      <p:sp>
        <p:nvSpPr>
          <p:cNvPr id="9" name="矩形 10"/>
          <p:cNvSpPr/>
          <p:nvPr/>
        </p:nvSpPr>
        <p:spPr>
          <a:xfrm>
            <a:off x="2344993" y="2677370"/>
            <a:ext cx="6681020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/>
              <a:t>利用数学模型表示交互行为</a:t>
            </a:r>
            <a:endParaRPr lang="zh-CN" altLang="en-US" sz="2800" dirty="0"/>
          </a:p>
        </p:txBody>
      </p:sp>
      <p:sp>
        <p:nvSpPr>
          <p:cNvPr id="10" name="矩形 11"/>
          <p:cNvSpPr/>
          <p:nvPr/>
        </p:nvSpPr>
        <p:spPr>
          <a:xfrm>
            <a:off x="2344993" y="3588388"/>
            <a:ext cx="6681020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/>
              <a:t>设计分类、聚类、预测、异常检测等算法</a:t>
            </a:r>
            <a:endParaRPr lang="zh-CN" altLang="en-US" sz="2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99" y="5294992"/>
            <a:ext cx="593018" cy="73152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11" y="4536419"/>
            <a:ext cx="594406" cy="7315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4538558"/>
            <a:ext cx="604562" cy="7315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85" y="5290154"/>
            <a:ext cx="442570" cy="73152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066289" y="4536419"/>
            <a:ext cx="0" cy="14852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>
            <a:off x="6407701" y="5136903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20207" y="4536419"/>
            <a:ext cx="305724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设计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密集二部子图</a:t>
            </a:r>
          </a:p>
          <a:p>
            <a:r>
              <a:rPr lang="zh-CN" altLang="en-US" sz="2800" dirty="0" smtClean="0"/>
              <a:t>检测算法和系统</a:t>
            </a:r>
          </a:p>
          <a:p>
            <a:r>
              <a:rPr lang="zh-CN" altLang="en-US" sz="2800" dirty="0" smtClean="0"/>
              <a:t>解决问题。</a:t>
            </a:r>
            <a:endParaRPr lang="en-US" sz="2800" dirty="0"/>
          </a:p>
        </p:txBody>
      </p:sp>
      <p:sp>
        <p:nvSpPr>
          <p:cNvPr id="36" name="Right Arrow 35"/>
          <p:cNvSpPr/>
          <p:nvPr/>
        </p:nvSpPr>
        <p:spPr>
          <a:xfrm rot="1027334">
            <a:off x="3244279" y="5138858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4971</TotalTime>
  <Words>1657</Words>
  <Application>Microsoft Macintosh PowerPoint</Application>
  <PresentationFormat>On-screen Show (4:3)</PresentationFormat>
  <Paragraphs>379</Paragraphs>
  <Slides>45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STXinwei</vt:lpstr>
      <vt:lpstr>Times New Roman</vt:lpstr>
      <vt:lpstr>Wingdings</vt:lpstr>
      <vt:lpstr>华文新魏</vt:lpstr>
      <vt:lpstr>宋体</vt:lpstr>
      <vt:lpstr>Arial</vt:lpstr>
      <vt:lpstr>meng</vt:lpstr>
      <vt:lpstr>PowerPoint Presentation</vt:lpstr>
      <vt:lpstr>什么叫行为？</vt:lpstr>
      <vt:lpstr>行为分析的步骤和目标是什么？</vt:lpstr>
      <vt:lpstr>行为分析的步骤和目标是什么？</vt:lpstr>
      <vt:lpstr>传统的经验驱动的行为分析方法</vt:lpstr>
      <vt:lpstr>数据驱动的行为分析方法</vt:lpstr>
      <vt:lpstr>数据驱动的行为分析方法</vt:lpstr>
      <vt:lpstr>数据驱动的行为分析方法</vt:lpstr>
      <vt:lpstr>数据驱动的行为分析方法</vt:lpstr>
      <vt:lpstr>数据驱动行为分析方法的方法论</vt:lpstr>
      <vt:lpstr>从经验驱动到数据驱动</vt:lpstr>
      <vt:lpstr>挑战：行为是很复杂的</vt:lpstr>
      <vt:lpstr>行为与内容相关</vt:lpstr>
      <vt:lpstr>行为与社交关系相关</vt:lpstr>
      <vt:lpstr>行为与其产生的环境相关</vt:lpstr>
      <vt:lpstr>（数据驱动的）复杂行为分析</vt:lpstr>
      <vt:lpstr>两个案例</vt:lpstr>
      <vt:lpstr>两个案例</vt:lpstr>
      <vt:lpstr>观察：是什么造成她会去分享的？</vt:lpstr>
      <vt:lpstr>观察：是什么造成她会去分享的？</vt:lpstr>
      <vt:lpstr>观察：是什么造成她会去分享的？</vt:lpstr>
      <vt:lpstr>观察：是什么造成她会去分享的？</vt:lpstr>
      <vt:lpstr>观察：社交网络分享转发行为的两大因素</vt:lpstr>
      <vt:lpstr>表示模型：从元数据到因素</vt:lpstr>
      <vt:lpstr>表示模型：从元数据到因素</vt:lpstr>
      <vt:lpstr>表示模型：从元数据到因素</vt:lpstr>
      <vt:lpstr>算法：社交网络分享/转发行为预测</vt:lpstr>
      <vt:lpstr>算法：社交网络分享/转发行为预测</vt:lpstr>
      <vt:lpstr>算法：社交网络分享/转发行为预测</vt:lpstr>
      <vt:lpstr>评测结果</vt:lpstr>
      <vt:lpstr>两个案例</vt:lpstr>
      <vt:lpstr>兜售僵尸粉</vt:lpstr>
      <vt:lpstr>兜售主页“喜欢”</vt:lpstr>
      <vt:lpstr>观察：幂律分布的普适性</vt:lpstr>
      <vt:lpstr>PowerPoint Presentation</vt:lpstr>
      <vt:lpstr>观察：聪明的“僵尸粉”</vt:lpstr>
      <vt:lpstr>观察：被关注者的粉丝数和权威度</vt:lpstr>
      <vt:lpstr>观察：这两个账户关注了什么样的人？</vt:lpstr>
      <vt:lpstr>表示：同步程度（高则有同步性）</vt:lpstr>
      <vt:lpstr>表示：正常程度（低则有异常性）</vt:lpstr>
      <vt:lpstr>算法：同步行为检测算法</vt:lpstr>
      <vt:lpstr>惊艳的检测结果</vt:lpstr>
      <vt:lpstr>数据驱动的行为分析方法 我的一些工作</vt:lpstr>
      <vt:lpstr>总结讨论</vt:lpstr>
      <vt:lpstr>谢谢大家！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MengJiang</cp:lastModifiedBy>
  <cp:revision>1732</cp:revision>
  <cp:lastPrinted>2016-02-05T14:08:37Z</cp:lastPrinted>
  <dcterms:created xsi:type="dcterms:W3CDTF">2015-10-19T18:32:36Z</dcterms:created>
  <dcterms:modified xsi:type="dcterms:W3CDTF">2016-06-21T15:11:31Z</dcterms:modified>
</cp:coreProperties>
</file>